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69" r:id="rId2"/>
    <p:sldId id="298" r:id="rId3"/>
    <p:sldId id="278" r:id="rId4"/>
    <p:sldId id="299" r:id="rId5"/>
    <p:sldId id="300" r:id="rId6"/>
    <p:sldId id="301" r:id="rId7"/>
    <p:sldId id="302" r:id="rId8"/>
    <p:sldId id="303" r:id="rId9"/>
    <p:sldId id="304" r:id="rId10"/>
    <p:sldId id="305" r:id="rId11"/>
    <p:sldId id="306" r:id="rId12"/>
    <p:sldId id="307" r:id="rId13"/>
    <p:sldId id="308" r:id="rId14"/>
    <p:sldId id="313" r:id="rId15"/>
    <p:sldId id="310" r:id="rId16"/>
    <p:sldId id="311" r:id="rId17"/>
    <p:sldId id="314" r:id="rId18"/>
    <p:sldId id="322" r:id="rId19"/>
    <p:sldId id="315" r:id="rId20"/>
    <p:sldId id="320" r:id="rId21"/>
    <p:sldId id="321" r:id="rId22"/>
    <p:sldId id="316" r:id="rId23"/>
    <p:sldId id="323" r:id="rId24"/>
    <p:sldId id="319" r:id="rId25"/>
    <p:sldId id="330" r:id="rId26"/>
    <p:sldId id="324" r:id="rId27"/>
    <p:sldId id="331" r:id="rId28"/>
    <p:sldId id="332" r:id="rId29"/>
    <p:sldId id="333" r:id="rId30"/>
    <p:sldId id="325" r:id="rId31"/>
    <p:sldId id="326" r:id="rId32"/>
    <p:sldId id="334" r:id="rId33"/>
    <p:sldId id="335" r:id="rId34"/>
    <p:sldId id="336" r:id="rId35"/>
    <p:sldId id="328" r:id="rId3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90" autoAdjust="0"/>
    <p:restoredTop sz="80530" autoAdjust="0"/>
  </p:normalViewPr>
  <p:slideViewPr>
    <p:cSldViewPr snapToGrid="0">
      <p:cViewPr>
        <p:scale>
          <a:sx n="75" d="100"/>
          <a:sy n="75" d="100"/>
        </p:scale>
        <p:origin x="2454" y="480"/>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D18E4F-8904-49F0-A966-ED8BC304F0DA}" type="datetimeFigureOut">
              <a:rPr kumimoji="1" lang="ja-JP" altLang="en-US" smtClean="0"/>
              <a:t>2017/5/11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前期の復習 </a:t>
            </a:r>
            <a:r>
              <a:rPr kumimoji="1" lang="en-US" altLang="ja-JP" dirty="0" smtClean="0"/>
              <a:t>10</a:t>
            </a:r>
            <a:r>
              <a:rPr kumimoji="1" lang="ja-JP" altLang="en-US" dirty="0" smtClean="0"/>
              <a:t>分</a:t>
            </a:r>
            <a:endParaRPr kumimoji="1" lang="en-US" altLang="ja-JP" dirty="0" smtClean="0"/>
          </a:p>
          <a:p>
            <a:r>
              <a:rPr kumimoji="1" lang="ja-JP" altLang="en-US" dirty="0" smtClean="0"/>
              <a:t>後期の概要</a:t>
            </a:r>
            <a:r>
              <a:rPr kumimoji="1" lang="ja-JP" altLang="en-US" baseline="0" dirty="0" smtClean="0"/>
              <a:t> </a:t>
            </a:r>
            <a:r>
              <a:rPr kumimoji="1" lang="en-US" altLang="ja-JP" baseline="0" dirty="0" smtClean="0"/>
              <a:t>10</a:t>
            </a:r>
            <a:r>
              <a:rPr kumimoji="1" lang="ja-JP" altLang="en-US" baseline="0" dirty="0" smtClean="0"/>
              <a:t>分</a:t>
            </a:r>
            <a:endParaRPr kumimoji="1" lang="en-US" altLang="ja-JP" dirty="0" smtClean="0"/>
          </a:p>
          <a:p>
            <a:r>
              <a:rPr kumimoji="1" lang="ja-JP" altLang="en-US" dirty="0" smtClean="0"/>
              <a:t>試験の総括 </a:t>
            </a:r>
            <a:r>
              <a:rPr kumimoji="1" lang="en-US" altLang="ja-JP" dirty="0" smtClean="0"/>
              <a:t>10</a:t>
            </a:r>
            <a:r>
              <a:rPr kumimoji="1" lang="ja-JP" altLang="en-US" smtClean="0"/>
              <a:t>分</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498423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14:m>
                  <m:oMath xmlns:m="http://schemas.openxmlformats.org/officeDocument/2006/math">
                    <m:r>
                      <a:rPr lang="en-US" altLang="ja-JP" sz="1200" b="0" i="1" dirty="0" smtClean="0">
                        <a:latin typeface="Cambria Math" panose="02040503050406030204" pitchFamily="18" charset="0"/>
                        <a:cs typeface="Times New Roman" panose="02020603050405020304" pitchFamily="18" charset="0"/>
                      </a:rPr>
                      <m:t>𝜌</m:t>
                    </m:r>
                    <m:r>
                      <a:rPr lang="en-US" altLang="ja-JP" sz="1200" i="1" dirty="0">
                        <a:latin typeface="Cambria Math" panose="02040503050406030204" pitchFamily="18" charset="0"/>
                        <a:cs typeface="Times New Roman" panose="02020603050405020304" pitchFamily="18" charset="0"/>
                      </a:rPr>
                      <m:t>=</m:t>
                    </m:r>
                    <m:r>
                      <a:rPr lang="en-US" altLang="ja-JP" sz="1200" i="1" dirty="0">
                        <a:latin typeface="Cambria Math" panose="02040503050406030204" pitchFamily="18" charset="0"/>
                        <a:cs typeface="Times New Roman" panose="02020603050405020304" pitchFamily="18" charset="0"/>
                      </a:rPr>
                      <m:t>𝑥</m:t>
                    </m:r>
                    <m:func>
                      <m:funcPr>
                        <m:ctrlPr>
                          <a:rPr lang="en-US" altLang="ja-JP" sz="1200" i="1" dirty="0">
                            <a:latin typeface="Cambria Math" panose="02040503050406030204" pitchFamily="18" charset="0"/>
                            <a:cs typeface="Times New Roman" panose="02020603050405020304" pitchFamily="18" charset="0"/>
                          </a:rPr>
                        </m:ctrlPr>
                      </m:funcPr>
                      <m:fName>
                        <m:r>
                          <m:rPr>
                            <m:sty m:val="p"/>
                          </m:rPr>
                          <a:rPr lang="en-US" altLang="ja-JP" sz="1200" dirty="0">
                            <a:latin typeface="Cambria Math" panose="02040503050406030204" pitchFamily="18" charset="0"/>
                            <a:cs typeface="Times New Roman" panose="02020603050405020304" pitchFamily="18" charset="0"/>
                          </a:rPr>
                          <m:t>cos</m:t>
                        </m:r>
                      </m:fName>
                      <m:e>
                        <m:r>
                          <a:rPr lang="en-US" altLang="ja-JP" sz="1200" i="1" dirty="0">
                            <a:latin typeface="Cambria Math" panose="02040503050406030204" pitchFamily="18" charset="0"/>
                            <a:cs typeface="Times New Roman" panose="02020603050405020304" pitchFamily="18" charset="0"/>
                          </a:rPr>
                          <m:t>𝜃</m:t>
                        </m:r>
                      </m:e>
                    </m:func>
                    <m:r>
                      <a:rPr lang="en-US" altLang="ja-JP" sz="1200" i="1" dirty="0">
                        <a:latin typeface="Cambria Math" panose="02040503050406030204" pitchFamily="18" charset="0"/>
                        <a:cs typeface="Times New Roman" panose="02020603050405020304" pitchFamily="18" charset="0"/>
                      </a:rPr>
                      <m:t>+</m:t>
                    </m:r>
                    <m:r>
                      <a:rPr lang="en-US" altLang="ja-JP" sz="1200" b="0" i="1" dirty="0" smtClean="0">
                        <a:latin typeface="Cambria Math" panose="02040503050406030204" pitchFamily="18" charset="0"/>
                        <a:cs typeface="Times New Roman" panose="02020603050405020304" pitchFamily="18" charset="0"/>
                      </a:rPr>
                      <m:t>𝑦</m:t>
                    </m:r>
                    <m:func>
                      <m:funcPr>
                        <m:ctrlPr>
                          <a:rPr lang="en-US" altLang="ja-JP" sz="1200" i="1" dirty="0">
                            <a:latin typeface="Cambria Math" panose="02040503050406030204" pitchFamily="18" charset="0"/>
                            <a:cs typeface="Times New Roman" panose="02020603050405020304" pitchFamily="18" charset="0"/>
                          </a:rPr>
                        </m:ctrlPr>
                      </m:funcPr>
                      <m:fName>
                        <m:r>
                          <m:rPr>
                            <m:sty m:val="p"/>
                          </m:rPr>
                          <a:rPr lang="en-US" altLang="ja-JP" sz="1200" b="0" i="0" dirty="0" smtClean="0">
                            <a:latin typeface="Cambria Math" panose="02040503050406030204" pitchFamily="18" charset="0"/>
                            <a:cs typeface="Times New Roman" panose="02020603050405020304" pitchFamily="18" charset="0"/>
                          </a:rPr>
                          <m:t>sin</m:t>
                        </m:r>
                      </m:fName>
                      <m:e>
                        <m:r>
                          <a:rPr lang="en-US" altLang="ja-JP" sz="1200" i="1" dirty="0">
                            <a:latin typeface="Cambria Math" panose="02040503050406030204" pitchFamily="18" charset="0"/>
                            <a:cs typeface="Times New Roman" panose="02020603050405020304" pitchFamily="18" charset="0"/>
                          </a:rPr>
                          <m:t>𝜃</m:t>
                        </m:r>
                      </m:e>
                    </m:func>
                    <m:r>
                      <a:rPr lang="ja-JP" altLang="en-US" sz="1200" i="1" dirty="0">
                        <a:latin typeface="Cambria Math" panose="02040503050406030204" pitchFamily="18" charset="0"/>
                        <a:cs typeface="Times New Roman" panose="02020603050405020304" pitchFamily="18" charset="0"/>
                      </a:rPr>
                      <m:t>が</m:t>
                    </m:r>
                  </m:oMath>
                </a14:m>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31</a:t>
            </a:fld>
            <a:endParaRPr kumimoji="1" lang="ja-JP" altLang="en-US"/>
          </a:p>
        </p:txBody>
      </p:sp>
    </p:spTree>
    <p:extLst>
      <p:ext uri="{BB962C8B-B14F-4D97-AF65-F5344CB8AC3E}">
        <p14:creationId xmlns:p14="http://schemas.microsoft.com/office/powerpoint/2010/main" val="4204391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14:m>
                  <m:oMath xmlns:m="http://schemas.openxmlformats.org/officeDocument/2006/math">
                    <m:r>
                      <a:rPr lang="en-US" altLang="ja-JP" sz="1200" b="0" i="1" dirty="0" smtClean="0">
                        <a:latin typeface="Cambria Math" panose="02040503050406030204" pitchFamily="18" charset="0"/>
                        <a:cs typeface="Times New Roman" panose="02020603050405020304" pitchFamily="18" charset="0"/>
                      </a:rPr>
                      <m:t>𝜌</m:t>
                    </m:r>
                    <m:r>
                      <a:rPr lang="en-US" altLang="ja-JP" sz="1200" i="1" dirty="0">
                        <a:latin typeface="Cambria Math" panose="02040503050406030204" pitchFamily="18" charset="0"/>
                        <a:cs typeface="Times New Roman" panose="02020603050405020304" pitchFamily="18" charset="0"/>
                      </a:rPr>
                      <m:t>=</m:t>
                    </m:r>
                    <m:r>
                      <a:rPr lang="en-US" altLang="ja-JP" sz="1200" i="1" dirty="0">
                        <a:latin typeface="Cambria Math" panose="02040503050406030204" pitchFamily="18" charset="0"/>
                        <a:cs typeface="Times New Roman" panose="02020603050405020304" pitchFamily="18" charset="0"/>
                      </a:rPr>
                      <m:t>𝑥</m:t>
                    </m:r>
                    <m:func>
                      <m:funcPr>
                        <m:ctrlPr>
                          <a:rPr lang="en-US" altLang="ja-JP" sz="1200" i="1" dirty="0">
                            <a:latin typeface="Cambria Math" panose="02040503050406030204" pitchFamily="18" charset="0"/>
                            <a:cs typeface="Times New Roman" panose="02020603050405020304" pitchFamily="18" charset="0"/>
                          </a:rPr>
                        </m:ctrlPr>
                      </m:funcPr>
                      <m:fName>
                        <m:r>
                          <m:rPr>
                            <m:sty m:val="p"/>
                          </m:rPr>
                          <a:rPr lang="en-US" altLang="ja-JP" sz="1200" dirty="0">
                            <a:latin typeface="Cambria Math" panose="02040503050406030204" pitchFamily="18" charset="0"/>
                            <a:cs typeface="Times New Roman" panose="02020603050405020304" pitchFamily="18" charset="0"/>
                          </a:rPr>
                          <m:t>cos</m:t>
                        </m:r>
                      </m:fName>
                      <m:e>
                        <m:r>
                          <a:rPr lang="en-US" altLang="ja-JP" sz="1200" i="1" dirty="0">
                            <a:latin typeface="Cambria Math" panose="02040503050406030204" pitchFamily="18" charset="0"/>
                            <a:cs typeface="Times New Roman" panose="02020603050405020304" pitchFamily="18" charset="0"/>
                          </a:rPr>
                          <m:t>𝜃</m:t>
                        </m:r>
                      </m:e>
                    </m:func>
                    <m:r>
                      <a:rPr lang="en-US" altLang="ja-JP" sz="1200" i="1" dirty="0">
                        <a:latin typeface="Cambria Math" panose="02040503050406030204" pitchFamily="18" charset="0"/>
                        <a:cs typeface="Times New Roman" panose="02020603050405020304" pitchFamily="18" charset="0"/>
                      </a:rPr>
                      <m:t>+</m:t>
                    </m:r>
                    <m:r>
                      <a:rPr lang="en-US" altLang="ja-JP" sz="1200" b="0" i="1" dirty="0" smtClean="0">
                        <a:latin typeface="Cambria Math" panose="02040503050406030204" pitchFamily="18" charset="0"/>
                        <a:cs typeface="Times New Roman" panose="02020603050405020304" pitchFamily="18" charset="0"/>
                      </a:rPr>
                      <m:t>𝑦</m:t>
                    </m:r>
                    <m:func>
                      <m:funcPr>
                        <m:ctrlPr>
                          <a:rPr lang="en-US" altLang="ja-JP" sz="1200" i="1" dirty="0">
                            <a:latin typeface="Cambria Math" panose="02040503050406030204" pitchFamily="18" charset="0"/>
                            <a:cs typeface="Times New Roman" panose="02020603050405020304" pitchFamily="18" charset="0"/>
                          </a:rPr>
                        </m:ctrlPr>
                      </m:funcPr>
                      <m:fName>
                        <m:r>
                          <m:rPr>
                            <m:sty m:val="p"/>
                          </m:rPr>
                          <a:rPr lang="en-US" altLang="ja-JP" sz="1200" b="0" i="0" dirty="0" smtClean="0">
                            <a:latin typeface="Cambria Math" panose="02040503050406030204" pitchFamily="18" charset="0"/>
                            <a:cs typeface="Times New Roman" panose="02020603050405020304" pitchFamily="18" charset="0"/>
                          </a:rPr>
                          <m:t>sin</m:t>
                        </m:r>
                      </m:fName>
                      <m:e>
                        <m:r>
                          <a:rPr lang="en-US" altLang="ja-JP" sz="1200" i="1" dirty="0">
                            <a:latin typeface="Cambria Math" panose="02040503050406030204" pitchFamily="18" charset="0"/>
                            <a:cs typeface="Times New Roman" panose="02020603050405020304" pitchFamily="18" charset="0"/>
                          </a:rPr>
                          <m:t>𝜃</m:t>
                        </m:r>
                      </m:e>
                    </m:func>
                    <m:r>
                      <a:rPr lang="ja-JP" altLang="en-US" sz="1200" i="1" dirty="0">
                        <a:latin typeface="Cambria Math" panose="02040503050406030204" pitchFamily="18" charset="0"/>
                        <a:cs typeface="Times New Roman" panose="02020603050405020304" pitchFamily="18" charset="0"/>
                      </a:rPr>
                      <m:t>が</m:t>
                    </m:r>
                  </m:oMath>
                </a14:m>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32</a:t>
            </a:fld>
            <a:endParaRPr kumimoji="1" lang="ja-JP" altLang="en-US"/>
          </a:p>
        </p:txBody>
      </p:sp>
    </p:spTree>
    <p:extLst>
      <p:ext uri="{BB962C8B-B14F-4D97-AF65-F5344CB8AC3E}">
        <p14:creationId xmlns:p14="http://schemas.microsoft.com/office/powerpoint/2010/main" val="1663033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2632664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ハフ変換画像を見せたい </a:t>
            </a:r>
            <a:r>
              <a:rPr kumimoji="1" lang="en-US" altLang="ja-JP" dirty="0" smtClean="0"/>
              <a:t>:</a:t>
            </a:r>
            <a:r>
              <a:rPr kumimoji="1" lang="en-US" altLang="ja-JP" baseline="0" dirty="0" smtClean="0"/>
              <a:t> </a:t>
            </a:r>
          </a:p>
          <a:p>
            <a:r>
              <a:rPr kumimoji="1" lang="en-US" altLang="ja-JP" dirty="0" smtClean="0"/>
              <a:t>https://www.google.co.jp/search?q=hough+transform&amp;client=firefox-b-ab&amp;source=lnms&amp;tbm=isch&amp;sa=X&amp;ved=0ahUKEwiF5Iqg6ZfTAhUMwrwKHfsMCeMQ_AUICSgC&amp;biw=1420&amp;bih=815</a:t>
            </a:r>
          </a:p>
          <a:p>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TODO</a:t>
            </a:r>
          </a:p>
          <a:p>
            <a:r>
              <a:rPr kumimoji="1" lang="ja-JP" altLang="en-US" dirty="0" smtClean="0"/>
              <a:t>円ハフ</a:t>
            </a:r>
            <a:endParaRPr kumimoji="1" lang="en-US" altLang="ja-JP" dirty="0" smtClean="0"/>
          </a:p>
          <a:p>
            <a:r>
              <a:rPr kumimoji="1" lang="ja-JP" altLang="en-US" dirty="0" smtClean="0"/>
              <a:t>一般化ハフ</a:t>
            </a:r>
            <a:endParaRPr kumimoji="1" lang="en-US" altLang="ja-JP" dirty="0" smtClean="0"/>
          </a:p>
          <a:p>
            <a:r>
              <a:rPr kumimoji="1" lang="ja-JP" altLang="en-US" dirty="0" smtClean="0"/>
              <a:t>サリエンシーマップ</a:t>
            </a:r>
            <a:endParaRPr kumimoji="1" lang="en-US" altLang="ja-JP" dirty="0" smtClean="0"/>
          </a:p>
          <a:p>
            <a:endParaRPr kumimoji="1" lang="en-US" altLang="ja-JP" dirty="0" smtClean="0"/>
          </a:p>
          <a:p>
            <a:r>
              <a:rPr kumimoji="1" lang="ja-JP" altLang="en-US" dirty="0" smtClean="0"/>
              <a:t>手作業でハフ変換をしてみる？</a:t>
            </a:r>
            <a:endParaRPr kumimoji="1" lang="en-US" altLang="ja-JP" dirty="0" smtClean="0"/>
          </a:p>
          <a:p>
            <a:r>
              <a:rPr kumimoji="1" lang="ja-JP" altLang="en-US" smtClean="0"/>
              <a:t>結構大切かも？？</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3838382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TODO </a:t>
            </a:r>
          </a:p>
          <a:p>
            <a:r>
              <a:rPr kumimoji="1" lang="ja-JP" altLang="en-US" dirty="0" smtClean="0"/>
              <a:t>左の一番下から、右への変形が自明ではなくない？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426793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indent="0">
                  <a:lnSpc>
                    <a:spcPct val="100000"/>
                  </a:lnSpc>
                  <a:spcBef>
                    <a:spcPts val="600"/>
                  </a:spcBef>
                  <a:buNone/>
                </a:pPr>
                <a14:m>
                  <m:oMath xmlns:m="http://schemas.openxmlformats.org/officeDocument/2006/math">
                    <m:r>
                      <a:rPr lang="en-US" altLang="ja-JP" sz="800" i="1" smtClean="0">
                        <a:latin typeface="Cambria Math" panose="02040503050406030204" pitchFamily="18" charset="0"/>
                        <a:ea typeface="Cambria Math" panose="02040503050406030204" pitchFamily="18" charset="0"/>
                      </a:rPr>
                      <m:t>ℱ</m:t>
                    </m:r>
                    <m:d>
                      <m:dPr>
                        <m:begChr m:val="["/>
                        <m:endChr m:val="]"/>
                        <m:ctrlPr>
                          <a:rPr lang="ja-JP" altLang="ja-JP" sz="800" i="1">
                            <a:latin typeface="Cambria Math" panose="02040503050406030204" pitchFamily="18" charset="0"/>
                          </a:rPr>
                        </m:ctrlPr>
                      </m:dPr>
                      <m:e>
                        <m:sSub>
                          <m:sSubPr>
                            <m:ctrlPr>
                              <a:rPr lang="ja-JP" altLang="ja-JP" sz="800" i="1">
                                <a:latin typeface="Cambria Math" panose="02040503050406030204" pitchFamily="18" charset="0"/>
                              </a:rPr>
                            </m:ctrlPr>
                          </m:sSubPr>
                          <m:e>
                            <m:r>
                              <a:rPr lang="en-US" altLang="ja-JP" sz="800" i="1">
                                <a:latin typeface="Cambria Math" panose="02040503050406030204" pitchFamily="18" charset="0"/>
                              </a:rPr>
                              <m:t>𝑔</m:t>
                            </m:r>
                          </m:e>
                          <m:sub>
                            <m:r>
                              <m:rPr>
                                <m:sty m:val="p"/>
                              </m:rPr>
                              <a:rPr lang="en-US" altLang="ja-JP" sz="800">
                                <a:latin typeface="Cambria Math" panose="02040503050406030204" pitchFamily="18" charset="0"/>
                              </a:rPr>
                              <m:t>σ</m:t>
                            </m:r>
                          </m:sub>
                        </m:sSub>
                        <m:d>
                          <m:dPr>
                            <m:ctrlPr>
                              <a:rPr lang="ja-JP" altLang="ja-JP" sz="800" i="1">
                                <a:latin typeface="Cambria Math" panose="02040503050406030204" pitchFamily="18" charset="0"/>
                              </a:rPr>
                            </m:ctrlPr>
                          </m:dPr>
                          <m:e>
                            <m:r>
                              <a:rPr lang="en-US" altLang="ja-JP" sz="800" i="1">
                                <a:latin typeface="Cambria Math" panose="02040503050406030204" pitchFamily="18" charset="0"/>
                              </a:rPr>
                              <m:t>𝑥</m:t>
                            </m:r>
                          </m:e>
                        </m:d>
                      </m:e>
                    </m:d>
                    <m:d>
                      <m:dPr>
                        <m:ctrlPr>
                          <a:rPr lang="ja-JP" altLang="ja-JP" sz="800" i="1">
                            <a:latin typeface="Cambria Math" panose="02040503050406030204" pitchFamily="18" charset="0"/>
                          </a:rPr>
                        </m:ctrlPr>
                      </m:dPr>
                      <m:e>
                        <m:r>
                          <a:rPr lang="en-US" altLang="ja-JP" sz="800" i="1">
                            <a:latin typeface="Cambria Math" panose="02040503050406030204" pitchFamily="18" charset="0"/>
                          </a:rPr>
                          <m:t>𝜔</m:t>
                        </m:r>
                      </m:e>
                    </m:d>
                    <m:r>
                      <a:rPr lang="en-US" altLang="ja-JP" sz="800">
                        <a:latin typeface="Cambria Math" panose="02040503050406030204" pitchFamily="18" charset="0"/>
                      </a:rPr>
                      <m:t>=</m:t>
                    </m:r>
                    <m:nary>
                      <m:naryPr>
                        <m:limLoc m:val="subSup"/>
                        <m:ctrlPr>
                          <a:rPr lang="ja-JP" altLang="ja-JP" sz="800" i="1">
                            <a:latin typeface="Cambria Math" panose="02040503050406030204" pitchFamily="18" charset="0"/>
                          </a:rPr>
                        </m:ctrlPr>
                      </m:naryPr>
                      <m:sub>
                        <m:r>
                          <a:rPr lang="en-US" altLang="ja-JP" sz="800" i="1">
                            <a:latin typeface="Cambria Math" panose="02040503050406030204" pitchFamily="18" charset="0"/>
                          </a:rPr>
                          <m:t>−∞</m:t>
                        </m:r>
                      </m:sub>
                      <m:sup>
                        <m:r>
                          <a:rPr lang="en-US" altLang="ja-JP" sz="800" i="1">
                            <a:latin typeface="Cambria Math" panose="02040503050406030204" pitchFamily="18" charset="0"/>
                          </a:rPr>
                          <m:t>∞</m:t>
                        </m:r>
                      </m:sup>
                      <m:e>
                        <m:f>
                          <m:fPr>
                            <m:ctrlPr>
                              <a:rPr lang="ja-JP" altLang="ja-JP" sz="1200" i="1" smtClean="0">
                                <a:latin typeface="Cambria Math" panose="02040503050406030204" pitchFamily="18" charset="0"/>
                              </a:rPr>
                            </m:ctrlPr>
                          </m:fPr>
                          <m:num>
                            <m:r>
                              <a:rPr lang="en-US" altLang="ja-JP" sz="1200" i="1">
                                <a:latin typeface="Cambria Math" panose="02040503050406030204" pitchFamily="18" charset="0"/>
                              </a:rPr>
                              <m:t>1</m:t>
                            </m:r>
                          </m:num>
                          <m:den>
                            <m:rad>
                              <m:radPr>
                                <m:degHide m:val="on"/>
                                <m:ctrlPr>
                                  <a:rPr lang="ja-JP" altLang="ja-JP" sz="1200" i="1">
                                    <a:latin typeface="Cambria Math" panose="02040503050406030204" pitchFamily="18" charset="0"/>
                                  </a:rPr>
                                </m:ctrlPr>
                              </m:radPr>
                              <m:deg/>
                              <m:e>
                                <m:r>
                                  <a:rPr lang="en-US" altLang="ja-JP" sz="1200" i="1">
                                    <a:latin typeface="Cambria Math" panose="02040503050406030204" pitchFamily="18" charset="0"/>
                                  </a:rPr>
                                  <m:t>2</m:t>
                                </m:r>
                                <m:r>
                                  <a:rPr lang="en-US" altLang="ja-JP" sz="1200" i="1">
                                    <a:latin typeface="Cambria Math" panose="02040503050406030204" pitchFamily="18" charset="0"/>
                                  </a:rPr>
                                  <m:t>𝜋</m:t>
                                </m:r>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e>
                            </m:rad>
                          </m:den>
                        </m:f>
                        <m:r>
                          <a:rPr lang="en-US" altLang="ja-JP" sz="1200" i="1">
                            <a:latin typeface="Cambria Math" panose="02040503050406030204" pitchFamily="18" charset="0"/>
                          </a:rPr>
                          <m:t> </m:t>
                        </m:r>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𝑒</m:t>
                            </m:r>
                          </m:e>
                          <m:sup>
                            <m:r>
                              <a:rPr lang="en-US" altLang="ja-JP" sz="1200" i="1">
                                <a:latin typeface="Cambria Math" panose="02040503050406030204" pitchFamily="18" charset="0"/>
                              </a:rPr>
                              <m:t>−</m:t>
                            </m:r>
                            <m:f>
                              <m:fPr>
                                <m:ctrlPr>
                                  <a:rPr lang="ja-JP" altLang="ja-JP" sz="1200" i="1">
                                    <a:latin typeface="Cambria Math" panose="02040503050406030204" pitchFamily="18" charset="0"/>
                                  </a:rPr>
                                </m:ctrlPr>
                              </m:fPr>
                              <m:num>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𝑥</m:t>
                                    </m:r>
                                  </m:e>
                                  <m:sup>
                                    <m:r>
                                      <a:rPr lang="en-US" altLang="ja-JP" sz="1200" i="1">
                                        <a:latin typeface="Cambria Math" panose="02040503050406030204" pitchFamily="18" charset="0"/>
                                      </a:rPr>
                                      <m:t>2</m:t>
                                    </m:r>
                                  </m:sup>
                                </m:sSup>
                              </m:num>
                              <m:den>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2</m:t>
                                    </m:r>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den>
                            </m:f>
                          </m:sup>
                        </m:sSup>
                        <m:sSup>
                          <m:sSupPr>
                            <m:ctrlPr>
                              <a:rPr lang="ja-JP" altLang="ja-JP" sz="800" i="1">
                                <a:latin typeface="Cambria Math" panose="02040503050406030204" pitchFamily="18" charset="0"/>
                              </a:rPr>
                            </m:ctrlPr>
                          </m:sSupPr>
                          <m:e>
                            <m:r>
                              <m:rPr>
                                <m:sty m:val="p"/>
                              </m:rPr>
                              <a:rPr lang="en-US" altLang="ja-JP" sz="800">
                                <a:latin typeface="Cambria Math" panose="02040503050406030204" pitchFamily="18" charset="0"/>
                              </a:rPr>
                              <m:t>e</m:t>
                            </m:r>
                          </m:e>
                          <m:sup>
                            <m:r>
                              <a:rPr lang="en-US" altLang="ja-JP" sz="800" i="1">
                                <a:latin typeface="Cambria Math" panose="02040503050406030204" pitchFamily="18" charset="0"/>
                              </a:rPr>
                              <m:t>−</m:t>
                            </m:r>
                            <m:r>
                              <a:rPr lang="en-US" altLang="ja-JP" sz="800" i="1">
                                <a:latin typeface="Cambria Math" panose="02040503050406030204" pitchFamily="18" charset="0"/>
                              </a:rPr>
                              <m:t>𝜔</m:t>
                            </m:r>
                            <m:r>
                              <a:rPr lang="en-US" altLang="ja-JP" sz="800" i="1">
                                <a:latin typeface="Cambria Math" panose="02040503050406030204" pitchFamily="18" charset="0"/>
                              </a:rPr>
                              <m:t>𝑥𝑖</m:t>
                            </m:r>
                          </m:sup>
                        </m:sSup>
                        <m:r>
                          <a:rPr lang="en-US" altLang="ja-JP" sz="800" i="1">
                            <a:latin typeface="Cambria Math" panose="02040503050406030204" pitchFamily="18" charset="0"/>
                          </a:rPr>
                          <m:t>𝑑𝑥</m:t>
                        </m:r>
                      </m:e>
                    </m:nary>
                    <m:r>
                      <a:rPr lang="en-US" altLang="ja-JP" sz="800" b="0" i="1" smtClean="0">
                        <a:latin typeface="Cambria Math" panose="02040503050406030204" pitchFamily="18" charset="0"/>
                      </a:rPr>
                      <m:t>=</m:t>
                    </m:r>
                    <m:f>
                      <m:fPr>
                        <m:ctrlPr>
                          <a:rPr lang="en-US" altLang="ja-JP" sz="800" b="0" i="1" smtClean="0">
                            <a:latin typeface="Cambria Math" panose="02040503050406030204" pitchFamily="18" charset="0"/>
                          </a:rPr>
                        </m:ctrlPr>
                      </m:fPr>
                      <m:num>
                        <m:r>
                          <a:rPr lang="en-US" altLang="ja-JP" sz="800" b="0" i="1" smtClean="0">
                            <a:latin typeface="Cambria Math" panose="02040503050406030204" pitchFamily="18" charset="0"/>
                          </a:rPr>
                          <m:t>1</m:t>
                        </m:r>
                      </m:num>
                      <m:den>
                        <m:rad>
                          <m:radPr>
                            <m:degHide m:val="on"/>
                            <m:ctrlPr>
                              <a:rPr lang="ja-JP" altLang="ja-JP" sz="1200" i="1" smtClean="0">
                                <a:latin typeface="Cambria Math" panose="02040503050406030204" pitchFamily="18" charset="0"/>
                              </a:rPr>
                            </m:ctrlPr>
                          </m:radPr>
                          <m:deg/>
                          <m:e>
                            <m:r>
                              <a:rPr lang="en-US" altLang="ja-JP" sz="1200" i="1">
                                <a:latin typeface="Cambria Math" panose="02040503050406030204" pitchFamily="18" charset="0"/>
                              </a:rPr>
                              <m:t>2</m:t>
                            </m:r>
                            <m:r>
                              <a:rPr lang="en-US" altLang="ja-JP" sz="1200" i="1">
                                <a:latin typeface="Cambria Math" panose="02040503050406030204" pitchFamily="18" charset="0"/>
                              </a:rPr>
                              <m:t>𝜋</m:t>
                            </m:r>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e>
                        </m:rad>
                      </m:den>
                    </m:f>
                    <m:rad>
                      <m:radPr>
                        <m:degHide m:val="on"/>
                        <m:ctrlPr>
                          <a:rPr kumimoji="1" lang="ja-JP" altLang="ja-JP" sz="1200" i="1" kern="1200" smtClean="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lang="ja-JP" altLang="ja-JP" sz="1200" i="1" smtClean="0">
                                    <a:latin typeface="Cambria Math" panose="02040503050406030204" pitchFamily="18" charset="0"/>
                                  </a:rPr>
                                </m:ctrlPr>
                              </m:sSupPr>
                              <m:e>
                                <m:r>
                                  <a:rPr lang="en-US" altLang="ja-JP" sz="1200" i="1">
                                    <a:latin typeface="Cambria Math" panose="02040503050406030204" pitchFamily="18" charset="0"/>
                                  </a:rPr>
                                  <m:t>2</m:t>
                                </m:r>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r>
                              <a:rPr kumimoji="1" lang="en-US" altLang="ja-JP" sz="1200" i="1" kern="1200">
                                <a:solidFill>
                                  <a:schemeClr val="tx1"/>
                                </a:solidFill>
                                <a:effectLst/>
                                <a:latin typeface="Cambria Math" panose="02040503050406030204" pitchFamily="18" charset="0"/>
                                <a:ea typeface="+mn-ea"/>
                                <a:cs typeface="+mn-cs"/>
                              </a:rPr>
                              <m:t>𝜋</m:t>
                            </m:r>
                          </m:num>
                          <m:den>
                            <m:r>
                              <a:rPr kumimoji="1" lang="en-US" altLang="ja-JP" sz="1200" b="0" i="1" kern="1200" smtClean="0">
                                <a:solidFill>
                                  <a:schemeClr val="tx1"/>
                                </a:solidFill>
                                <a:effectLst/>
                                <a:latin typeface="Cambria Math" panose="02040503050406030204" pitchFamily="18" charset="0"/>
                                <a:ea typeface="+mn-ea"/>
                                <a:cs typeface="+mn-cs"/>
                              </a:rPr>
                              <m:t>1</m:t>
                            </m:r>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sSup>
                          <m:sSupPr>
                            <m:ctrlPr>
                              <a:rPr lang="ja-JP" altLang="ja-JP" sz="1200" i="1" smtClean="0">
                                <a:latin typeface="Cambria Math" panose="02040503050406030204" pitchFamily="18" charset="0"/>
                              </a:rPr>
                            </m:ctrlPr>
                          </m:sSupPr>
                          <m:e>
                            <m:r>
                              <a:rPr lang="en-US" altLang="ja-JP" sz="1200" i="1">
                                <a:latin typeface="Cambria Math" panose="02040503050406030204" pitchFamily="18" charset="0"/>
                              </a:rPr>
                              <m:t>2</m:t>
                            </m:r>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𝜔</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i="1" kern="1200">
                                <a:solidFill>
                                  <a:schemeClr val="tx1"/>
                                </a:solidFill>
                                <a:effectLst/>
                                <a:latin typeface="Cambria Math" panose="02040503050406030204" pitchFamily="18" charset="0"/>
                                <a:ea typeface="+mn-ea"/>
                                <a:cs typeface="+mn-cs"/>
                              </a:rPr>
                              <m:t>4</m:t>
                            </m:r>
                          </m:den>
                        </m:f>
                      </m:sup>
                    </m:sSup>
                    <m:r>
                      <a:rPr lang="en-US" altLang="ja-JP" sz="1200" b="0" i="1" smtClean="0">
                        <a:latin typeface="Cambria Math" panose="02040503050406030204" pitchFamily="18" charset="0"/>
                      </a:rPr>
                      <m:t>=</m:t>
                    </m:r>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𝑒</m:t>
                        </m:r>
                      </m:e>
                      <m:sup>
                        <m:r>
                          <a:rPr lang="en-US" altLang="ja-JP" sz="1200" i="1">
                            <a:latin typeface="Cambria Math" panose="02040503050406030204" pitchFamily="18" charset="0"/>
                          </a:rPr>
                          <m:t>−</m:t>
                        </m:r>
                        <m:f>
                          <m:fPr>
                            <m:ctrlPr>
                              <a:rPr lang="ja-JP" altLang="ja-JP" sz="1200" i="1">
                                <a:latin typeface="Cambria Math" panose="02040503050406030204" pitchFamily="18" charset="0"/>
                              </a:rPr>
                            </m:ctrlPr>
                          </m:fPr>
                          <m:num>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𝜔</m:t>
                                </m:r>
                              </m:e>
                              <m:sup>
                                <m:r>
                                  <a:rPr lang="en-US" altLang="ja-JP" sz="1200" i="1">
                                    <a:latin typeface="Cambria Math" panose="02040503050406030204" pitchFamily="18" charset="0"/>
                                  </a:rPr>
                                  <m:t>2</m:t>
                                </m:r>
                              </m:sup>
                            </m:sSup>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num>
                          <m:den>
                            <m:r>
                              <a:rPr lang="en-US" altLang="ja-JP" sz="1200">
                                <a:latin typeface="Cambria Math" panose="02040503050406030204" pitchFamily="18" charset="0"/>
                              </a:rPr>
                              <m:t>2</m:t>
                            </m:r>
                          </m:den>
                        </m:f>
                      </m:sup>
                    </m:sSup>
                  </m:oMath>
                </a14:m>
                <a:r>
                  <a:rPr kumimoji="1" lang="en-US" altLang="ja-JP" dirty="0" smtClean="0"/>
                  <a:t> </a:t>
                </a:r>
              </a:p>
              <a:p>
                <a:endParaRPr kumimoji="1" lang="en-US" altLang="ja-JP" dirty="0" smtClean="0"/>
              </a:p>
              <a:p>
                <a:endParaRPr kumimoji="1" lang="en-US" altLang="ja-JP" dirty="0" smtClean="0"/>
              </a:p>
              <a:p>
                <a:endParaRPr kumimoji="1" lang="en-US" altLang="ja-JP" dirty="0" smtClean="0"/>
              </a:p>
              <a:p>
                <a:r>
                  <a:rPr kumimoji="1" lang="en-US" altLang="ja-JP" dirty="0" smtClean="0"/>
                  <a:t>TODO</a:t>
                </a:r>
                <a:r>
                  <a:rPr kumimoji="1" lang="ja-JP" altLang="en-US" dirty="0" smtClean="0"/>
                  <a:t>　以下の公式の証明を</a:t>
                </a:r>
                <a:r>
                  <a:rPr kumimoji="1" lang="en-US" altLang="ja-JP" dirty="0" smtClean="0"/>
                  <a:t>…</a:t>
                </a:r>
              </a:p>
              <a:p>
                <a:endParaRPr kumimoji="1" lang="en-US" altLang="ja-JP" dirty="0" smtClean="0"/>
              </a:p>
              <a:p>
                <a14:m>
                  <m:oMath xmlns:m="http://schemas.openxmlformats.org/officeDocument/2006/math">
                    <m:r>
                      <a:rPr kumimoji="1" lang="en-US" altLang="ja-JP" sz="1200" i="1" kern="1200" smtClean="0">
                        <a:solidFill>
                          <a:schemeClr val="tx1"/>
                        </a:solidFill>
                        <a:effectLst/>
                        <a:latin typeface="Cambria Math" panose="02040503050406030204" pitchFamily="18" charset="0"/>
                        <a:ea typeface="+mn-ea"/>
                        <a:cs typeface="+mn-cs"/>
                      </a:rPr>
                      <m:t>𝐹</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r>
                      <a:rPr kumimoji="1" lang="en-US" altLang="ja-JP" sz="1200" i="1" kern="1200">
                        <a:solidFill>
                          <a:schemeClr val="tx1"/>
                        </a:solidFill>
                        <a:effectLst/>
                        <a:latin typeface="Cambria Math" panose="02040503050406030204" pitchFamily="18" charset="0"/>
                        <a:ea typeface="+mn-ea"/>
                        <a:cs typeface="+mn-cs"/>
                      </a:rPr>
                      <m:t>=</m:t>
                    </m:r>
                    <m:nary>
                      <m:naryPr>
                        <m:limLoc m:val="subSup"/>
                        <m:ctrlPr>
                          <a:rPr kumimoji="1" lang="ja-JP" altLang="ja-JP" sz="1200" i="1" kern="1200">
                            <a:solidFill>
                              <a:schemeClr val="tx1"/>
                            </a:solidFill>
                            <a:effectLst/>
                            <a:latin typeface="Cambria Math" panose="02040503050406030204" pitchFamily="18" charset="0"/>
                            <a:ea typeface="+mn-ea"/>
                            <a:cs typeface="+mn-cs"/>
                          </a:rPr>
                        </m:ctrlPr>
                      </m:naryPr>
                      <m:sub>
                        <m:r>
                          <a:rPr kumimoji="1" lang="en-US" altLang="ja-JP" sz="1200" i="1" kern="1200">
                            <a:solidFill>
                              <a:schemeClr val="tx1"/>
                            </a:solidFill>
                            <a:effectLst/>
                            <a:latin typeface="Cambria Math" panose="02040503050406030204" pitchFamily="18" charset="0"/>
                            <a:ea typeface="+mn-ea"/>
                            <a:cs typeface="+mn-cs"/>
                          </a:rPr>
                          <m:t>−∞</m:t>
                        </m:r>
                      </m:sub>
                      <m:sup>
                        <m:r>
                          <a:rPr kumimoji="1" lang="en-US" altLang="ja-JP" sz="1200" i="1" kern="1200">
                            <a:solidFill>
                              <a:schemeClr val="tx1"/>
                            </a:solidFill>
                            <a:effectLst/>
                            <a:latin typeface="Cambria Math" panose="02040503050406030204" pitchFamily="18" charset="0"/>
                            <a:ea typeface="+mn-ea"/>
                            <a:cs typeface="+mn-cs"/>
                          </a:rPr>
                          <m:t>∞</m:t>
                        </m:r>
                      </m:sup>
                      <m:e>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𝑎</m:t>
                            </m:r>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𝑥</m:t>
                                </m:r>
                              </m:e>
                              <m:sup>
                                <m:r>
                                  <a:rPr kumimoji="1" lang="en-US" altLang="ja-JP" sz="1200" i="1" kern="1200">
                                    <a:solidFill>
                                      <a:schemeClr val="tx1"/>
                                    </a:solidFill>
                                    <a:effectLst/>
                                    <a:latin typeface="Cambria Math" panose="02040503050406030204" pitchFamily="18" charset="0"/>
                                    <a:ea typeface="+mn-ea"/>
                                    <a:cs typeface="+mn-cs"/>
                                  </a:rPr>
                                  <m:t>2</m:t>
                                </m:r>
                              </m:sup>
                            </m:sSup>
                          </m:sup>
                        </m:sSup>
                        <m:sSup>
                          <m:sSupPr>
                            <m:ctrlPr>
                              <a:rPr kumimoji="1" lang="ja-JP" altLang="ja-JP" sz="1200" i="1" kern="1200">
                                <a:solidFill>
                                  <a:schemeClr val="tx1"/>
                                </a:solidFill>
                                <a:effectLst/>
                                <a:latin typeface="Cambria Math" panose="02040503050406030204" pitchFamily="18" charset="0"/>
                                <a:ea typeface="+mn-ea"/>
                                <a:cs typeface="+mn-cs"/>
                              </a:rPr>
                            </m:ctrlPr>
                          </m:sSupPr>
                          <m:e>
                            <m:r>
                              <m:rPr>
                                <m:sty m:val="p"/>
                              </m:rPr>
                              <a:rPr kumimoji="1" lang="en-US" altLang="ja-JP" sz="1200" kern="1200">
                                <a:solidFill>
                                  <a:schemeClr val="tx1"/>
                                </a:solidFill>
                                <a:effectLst/>
                                <a:latin typeface="Cambria Math" panose="02040503050406030204" pitchFamily="18" charset="0"/>
                                <a:ea typeface="+mn-ea"/>
                                <a:cs typeface="+mn-cs"/>
                              </a:rPr>
                              <m:t>e</m:t>
                            </m:r>
                          </m:e>
                          <m:sup>
                            <m:r>
                              <a:rPr kumimoji="1" lang="en-US" altLang="ja-JP" sz="1200" i="1" kern="120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𝜋𝜔</m:t>
                            </m:r>
                            <m:r>
                              <a:rPr kumimoji="1" lang="en-US" altLang="ja-JP" sz="1200" i="1" kern="1200">
                                <a:solidFill>
                                  <a:schemeClr val="tx1"/>
                                </a:solidFill>
                                <a:effectLst/>
                                <a:latin typeface="Cambria Math" panose="02040503050406030204" pitchFamily="18" charset="0"/>
                                <a:ea typeface="+mn-ea"/>
                                <a:cs typeface="+mn-cs"/>
                              </a:rPr>
                              <m:t>𝑥𝑖</m:t>
                            </m:r>
                          </m:sup>
                        </m:sSup>
                        <m:r>
                          <a:rPr kumimoji="1" lang="en-US" altLang="ja-JP" sz="1200" i="1" kern="1200">
                            <a:solidFill>
                              <a:schemeClr val="tx1"/>
                            </a:solidFill>
                            <a:effectLst/>
                            <a:latin typeface="Cambria Math" panose="02040503050406030204" pitchFamily="18" charset="0"/>
                            <a:ea typeface="+mn-ea"/>
                            <a:cs typeface="+mn-cs"/>
                          </a:rPr>
                          <m:t>𝑑𝑥</m:t>
                        </m:r>
                      </m:e>
                    </m:nary>
                    <m:r>
                      <a:rPr kumimoji="1" lang="en-US" altLang="ja-JP" sz="1200" i="1" kern="1200">
                        <a:solidFill>
                          <a:schemeClr val="tx1"/>
                        </a:solidFill>
                        <a:effectLst/>
                        <a:latin typeface="Cambria Math" panose="02040503050406030204" pitchFamily="18" charset="0"/>
                        <a:ea typeface="+mn-ea"/>
                        <a:cs typeface="+mn-cs"/>
                      </a:rPr>
                      <m:t>=</m:t>
                    </m:r>
                    <m:rad>
                      <m:radPr>
                        <m:degHide m:val="on"/>
                        <m:ctrlPr>
                          <a:rPr kumimoji="1" lang="ja-JP" altLang="ja-JP" sz="1200" i="1" kern="120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𝜋</m:t>
                            </m:r>
                          </m:num>
                          <m:den>
                            <m:r>
                              <a:rPr kumimoji="1" lang="en-US" altLang="ja-JP" sz="1200" i="1" kern="1200">
                                <a:solidFill>
                                  <a:schemeClr val="tx1"/>
                                </a:solidFill>
                                <a:effectLst/>
                                <a:latin typeface="Cambria Math" panose="02040503050406030204" pitchFamily="18" charset="0"/>
                                <a:ea typeface="+mn-ea"/>
                                <a:cs typeface="+mn-cs"/>
                              </a:rPr>
                              <m:t>𝑎</m:t>
                            </m:r>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𝜋</m:t>
                                </m:r>
                              </m:e>
                              <m:sup>
                                <m:r>
                                  <a:rPr kumimoji="1" lang="en-US" altLang="ja-JP" sz="1200" i="1" kern="1200">
                                    <a:solidFill>
                                      <a:schemeClr val="tx1"/>
                                    </a:solidFill>
                                    <a:effectLst/>
                                    <a:latin typeface="Cambria Math" panose="02040503050406030204" pitchFamily="18" charset="0"/>
                                    <a:ea typeface="+mn-ea"/>
                                    <a:cs typeface="+mn-cs"/>
                                  </a:rPr>
                                  <m:t>2</m:t>
                                </m:r>
                              </m:sup>
                            </m:sSup>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𝜔</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i="1" kern="1200">
                                <a:solidFill>
                                  <a:schemeClr val="tx1"/>
                                </a:solidFill>
                                <a:effectLst/>
                                <a:latin typeface="Cambria Math" panose="02040503050406030204" pitchFamily="18" charset="0"/>
                                <a:ea typeface="+mn-ea"/>
                                <a:cs typeface="+mn-cs"/>
                              </a:rPr>
                              <m:t>𝑎</m:t>
                            </m:r>
                          </m:den>
                        </m:f>
                      </m:sup>
                    </m:sSup>
                    <m:r>
                      <a:rPr kumimoji="1" lang="en-US" altLang="ja-JP" sz="1200" i="1" kern="1200">
                        <a:solidFill>
                          <a:schemeClr val="tx1"/>
                        </a:solidFill>
                        <a:effectLst/>
                        <a:latin typeface="Cambria Math" panose="02040503050406030204" pitchFamily="18" charset="0"/>
                        <a:ea typeface="+mn-ea"/>
                        <a:cs typeface="+mn-cs"/>
                      </a:rPr>
                      <m:t>       </m:t>
                    </m:r>
                    <m:r>
                      <a:rPr kumimoji="1" lang="en-US" altLang="ja-JP" sz="1200" kern="1200">
                        <a:solidFill>
                          <a:schemeClr val="tx1"/>
                        </a:solidFill>
                        <a:effectLst/>
                        <a:latin typeface="Cambria Math" panose="02040503050406030204" pitchFamily="18" charset="0"/>
                        <a:ea typeface="+mn-ea"/>
                        <a:cs typeface="+mn-cs"/>
                      </a:rPr>
                      <m:t>…</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kern="1200">
                            <a:solidFill>
                              <a:schemeClr val="tx1"/>
                            </a:solidFill>
                            <a:effectLst/>
                            <a:latin typeface="Cambria Math" panose="02040503050406030204" pitchFamily="18" charset="0"/>
                            <a:ea typeface="+mn-ea"/>
                            <a:cs typeface="+mn-cs"/>
                          </a:rPr>
                          <m:t>3</m:t>
                        </m:r>
                      </m:e>
                    </m:d>
                  </m:oMath>
                </a14:m>
                <a:r>
                  <a:rPr kumimoji="1" lang="en-US" altLang="ja-JP" sz="1200" kern="1200" dirty="0" smtClean="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14:m>
                  <m:oMath xmlns:m="http://schemas.openxmlformats.org/officeDocument/2006/math">
                    <m:r>
                      <a:rPr kumimoji="1" lang="en-US" altLang="ja-JP" sz="1200" i="1" kern="1200">
                        <a:solidFill>
                          <a:schemeClr val="tx1"/>
                        </a:solidFill>
                        <a:effectLst/>
                        <a:latin typeface="Cambria Math" panose="02040503050406030204" pitchFamily="18" charset="0"/>
                        <a:ea typeface="+mn-ea"/>
                        <a:cs typeface="+mn-cs"/>
                      </a:rPr>
                      <m:t>𝐹</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r>
                      <a:rPr kumimoji="1" lang="en-US" altLang="ja-JP" sz="1200" i="1" kern="1200">
                        <a:solidFill>
                          <a:schemeClr val="tx1"/>
                        </a:solidFill>
                        <a:effectLst/>
                        <a:latin typeface="Cambria Math" panose="02040503050406030204" pitchFamily="18" charset="0"/>
                        <a:ea typeface="+mn-ea"/>
                        <a:cs typeface="+mn-cs"/>
                      </a:rPr>
                      <m:t>=</m:t>
                    </m:r>
                    <m:nary>
                      <m:naryPr>
                        <m:limLoc m:val="subSup"/>
                        <m:ctrlPr>
                          <a:rPr kumimoji="1" lang="ja-JP" altLang="ja-JP" sz="1200" i="1" kern="1200">
                            <a:solidFill>
                              <a:schemeClr val="tx1"/>
                            </a:solidFill>
                            <a:effectLst/>
                            <a:latin typeface="Cambria Math" panose="02040503050406030204" pitchFamily="18" charset="0"/>
                            <a:ea typeface="+mn-ea"/>
                            <a:cs typeface="+mn-cs"/>
                          </a:rPr>
                        </m:ctrlPr>
                      </m:naryPr>
                      <m:sub>
                        <m:r>
                          <a:rPr kumimoji="1" lang="en-US" altLang="ja-JP" sz="1200" i="1" kern="1200">
                            <a:solidFill>
                              <a:schemeClr val="tx1"/>
                            </a:solidFill>
                            <a:effectLst/>
                            <a:latin typeface="Cambria Math" panose="02040503050406030204" pitchFamily="18" charset="0"/>
                            <a:ea typeface="+mn-ea"/>
                            <a:cs typeface="+mn-cs"/>
                          </a:rPr>
                          <m:t>−∞</m:t>
                        </m:r>
                      </m:sub>
                      <m:sup>
                        <m:r>
                          <a:rPr kumimoji="1" lang="en-US" altLang="ja-JP" sz="1200" i="1" kern="1200">
                            <a:solidFill>
                              <a:schemeClr val="tx1"/>
                            </a:solidFill>
                            <a:effectLst/>
                            <a:latin typeface="Cambria Math" panose="02040503050406030204" pitchFamily="18" charset="0"/>
                            <a:ea typeface="+mn-ea"/>
                            <a:cs typeface="+mn-cs"/>
                          </a:rPr>
                          <m:t>∞</m:t>
                        </m:r>
                      </m:sup>
                      <m:e>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𝑎</m:t>
                            </m:r>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𝑥</m:t>
                                </m:r>
                              </m:e>
                              <m:sup>
                                <m:r>
                                  <a:rPr kumimoji="1" lang="en-US" altLang="ja-JP" sz="1200" i="1" kern="1200">
                                    <a:solidFill>
                                      <a:schemeClr val="tx1"/>
                                    </a:solidFill>
                                    <a:effectLst/>
                                    <a:latin typeface="Cambria Math" panose="02040503050406030204" pitchFamily="18" charset="0"/>
                                    <a:ea typeface="+mn-ea"/>
                                    <a:cs typeface="+mn-cs"/>
                                  </a:rPr>
                                  <m:t>2</m:t>
                                </m:r>
                              </m:sup>
                            </m:sSup>
                          </m:sup>
                        </m:sSup>
                        <m:sSup>
                          <m:sSupPr>
                            <m:ctrlPr>
                              <a:rPr kumimoji="1" lang="ja-JP" altLang="ja-JP" sz="1200" i="1" kern="1200">
                                <a:solidFill>
                                  <a:schemeClr val="tx1"/>
                                </a:solidFill>
                                <a:effectLst/>
                                <a:latin typeface="Cambria Math" panose="02040503050406030204" pitchFamily="18" charset="0"/>
                                <a:ea typeface="+mn-ea"/>
                                <a:cs typeface="+mn-cs"/>
                              </a:rPr>
                            </m:ctrlPr>
                          </m:sSupPr>
                          <m:e>
                            <m:r>
                              <m:rPr>
                                <m:sty m:val="p"/>
                              </m:rPr>
                              <a:rPr kumimoji="1" lang="en-US" altLang="ja-JP" sz="1200" kern="1200">
                                <a:solidFill>
                                  <a:schemeClr val="tx1"/>
                                </a:solidFill>
                                <a:effectLst/>
                                <a:latin typeface="Cambria Math" panose="02040503050406030204" pitchFamily="18" charset="0"/>
                                <a:ea typeface="+mn-ea"/>
                                <a:cs typeface="+mn-cs"/>
                              </a:rPr>
                              <m:t>e</m:t>
                            </m:r>
                          </m:e>
                          <m:sup>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𝜔</m:t>
                            </m:r>
                            <m:r>
                              <a:rPr kumimoji="1" lang="en-US" altLang="ja-JP" sz="1200" i="1" kern="1200">
                                <a:solidFill>
                                  <a:schemeClr val="tx1"/>
                                </a:solidFill>
                                <a:effectLst/>
                                <a:latin typeface="Cambria Math" panose="02040503050406030204" pitchFamily="18" charset="0"/>
                                <a:ea typeface="+mn-ea"/>
                                <a:cs typeface="+mn-cs"/>
                              </a:rPr>
                              <m:t>𝑥𝑖</m:t>
                            </m:r>
                          </m:sup>
                        </m:sSup>
                        <m:r>
                          <a:rPr kumimoji="1" lang="en-US" altLang="ja-JP" sz="1200" i="1" kern="1200">
                            <a:solidFill>
                              <a:schemeClr val="tx1"/>
                            </a:solidFill>
                            <a:effectLst/>
                            <a:latin typeface="Cambria Math" panose="02040503050406030204" pitchFamily="18" charset="0"/>
                            <a:ea typeface="+mn-ea"/>
                            <a:cs typeface="+mn-cs"/>
                          </a:rPr>
                          <m:t>𝑑𝑥</m:t>
                        </m:r>
                      </m:e>
                    </m:nary>
                    <m:r>
                      <a:rPr kumimoji="1" lang="en-US" altLang="ja-JP" sz="1200" i="1" kern="1200">
                        <a:solidFill>
                          <a:schemeClr val="tx1"/>
                        </a:solidFill>
                        <a:effectLst/>
                        <a:latin typeface="Cambria Math" panose="02040503050406030204" pitchFamily="18" charset="0"/>
                        <a:ea typeface="+mn-ea"/>
                        <a:cs typeface="+mn-cs"/>
                      </a:rPr>
                      <m:t>=</m:t>
                    </m:r>
                    <m:rad>
                      <m:radPr>
                        <m:degHide m:val="on"/>
                        <m:ctrlPr>
                          <a:rPr kumimoji="1" lang="ja-JP" altLang="ja-JP" sz="1200" i="1" kern="120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𝜋</m:t>
                            </m:r>
                          </m:num>
                          <m:den>
                            <m:r>
                              <a:rPr kumimoji="1" lang="en-US" altLang="ja-JP" sz="1200" i="1" kern="1200">
                                <a:solidFill>
                                  <a:schemeClr val="tx1"/>
                                </a:solidFill>
                                <a:effectLst/>
                                <a:latin typeface="Cambria Math" panose="02040503050406030204" pitchFamily="18" charset="0"/>
                                <a:ea typeface="+mn-ea"/>
                                <a:cs typeface="+mn-cs"/>
                              </a:rPr>
                              <m:t>𝑎</m:t>
                            </m:r>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𝜔</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i="1" kern="1200">
                                <a:solidFill>
                                  <a:schemeClr val="tx1"/>
                                </a:solidFill>
                                <a:effectLst/>
                                <a:latin typeface="Cambria Math" panose="02040503050406030204" pitchFamily="18" charset="0"/>
                                <a:ea typeface="+mn-ea"/>
                                <a:cs typeface="+mn-cs"/>
                              </a:rPr>
                              <m:t>4</m:t>
                            </m:r>
                            <m:r>
                              <a:rPr kumimoji="1" lang="en-US" altLang="ja-JP" sz="1200" i="1" kern="1200">
                                <a:solidFill>
                                  <a:schemeClr val="tx1"/>
                                </a:solidFill>
                                <a:effectLst/>
                                <a:latin typeface="Cambria Math" panose="02040503050406030204" pitchFamily="18" charset="0"/>
                                <a:ea typeface="+mn-ea"/>
                                <a:cs typeface="+mn-cs"/>
                              </a:rPr>
                              <m:t>𝑎</m:t>
                            </m:r>
                          </m:den>
                        </m:f>
                      </m:sup>
                    </m:sSup>
                    <m:r>
                      <a:rPr kumimoji="1" lang="en-US" altLang="ja-JP" sz="1200" i="1" kern="1200">
                        <a:solidFill>
                          <a:schemeClr val="tx1"/>
                        </a:solidFill>
                        <a:effectLst/>
                        <a:latin typeface="Cambria Math" panose="02040503050406030204" pitchFamily="18" charset="0"/>
                        <a:ea typeface="+mn-ea"/>
                        <a:cs typeface="+mn-cs"/>
                      </a:rPr>
                      <m:t>               </m:t>
                    </m:r>
                    <m:r>
                      <a:rPr kumimoji="1" lang="en-US" altLang="ja-JP" sz="1200" kern="1200">
                        <a:solidFill>
                          <a:schemeClr val="tx1"/>
                        </a:solidFill>
                        <a:effectLst/>
                        <a:latin typeface="Cambria Math" panose="02040503050406030204" pitchFamily="18" charset="0"/>
                        <a:ea typeface="+mn-ea"/>
                        <a:cs typeface="+mn-cs"/>
                      </a:rPr>
                      <m:t>…</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kern="1200">
                            <a:solidFill>
                              <a:schemeClr val="tx1"/>
                            </a:solidFill>
                            <a:effectLst/>
                            <a:latin typeface="Cambria Math" panose="02040503050406030204" pitchFamily="18" charset="0"/>
                            <a:ea typeface="+mn-ea"/>
                            <a:cs typeface="+mn-cs"/>
                          </a:rPr>
                          <m:t>4</m:t>
                        </m:r>
                      </m:e>
                    </m:d>
                  </m:oMath>
                </a14:m>
                <a:r>
                  <a:rPr kumimoji="1" lang="en-US" altLang="ja-JP" sz="1200" kern="1200" dirty="0" smtClean="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endParaRPr kumimoji="1" lang="ja-JP" altLang="ja-JP" sz="1200" kern="1200" dirty="0">
                  <a:solidFill>
                    <a:schemeClr val="tx1"/>
                  </a:solidFill>
                  <a:effectLst/>
                  <a:latin typeface="+mn-lt"/>
                  <a:ea typeface="+mn-ea"/>
                  <a:cs typeface="+mn-cs"/>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smtClean="0"/>
                  <a:t>以下の公式の証明を</a:t>
                </a:r>
                <a:r>
                  <a:rPr kumimoji="1" lang="en-US" altLang="ja-JP" dirty="0" smtClean="0"/>
                  <a:t>…</a:t>
                </a:r>
              </a:p>
              <a:p>
                <a:endParaRPr kumimoji="1" lang="en-US" altLang="ja-JP" dirty="0" smtClean="0"/>
              </a:p>
              <a:p>
                <a:r>
                  <a:rPr kumimoji="1" lang="en-US" altLang="ja-JP" sz="1200" i="0" kern="1200" smtClean="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3)</a:t>
                </a:r>
                <a:endParaRPr kumimoji="1" lang="ja-JP" altLang="ja-JP" sz="1200" kern="1200" dirty="0">
                  <a:solidFill>
                    <a:schemeClr val="tx1"/>
                  </a:solidFill>
                  <a:effectLst/>
                  <a:latin typeface="+mn-lt"/>
                  <a:ea typeface="+mn-ea"/>
                  <a:cs typeface="+mn-cs"/>
                </a:endParaRPr>
              </a:p>
              <a:p>
                <a:r>
                  <a:rPr kumimoji="1" lang="en-US" altLang="ja-JP" sz="1200" i="0" kern="120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79563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14:m>
                  <m:oMath xmlns:m="http://schemas.openxmlformats.org/officeDocument/2006/math">
                    <m:r>
                      <a:rPr kumimoji="1" lang="en-US" altLang="ja-JP" sz="1200" i="1" kern="1200" smtClean="0">
                        <a:solidFill>
                          <a:schemeClr val="tx1"/>
                        </a:solidFill>
                        <a:effectLst/>
                        <a:latin typeface="Cambria Math" panose="02040503050406030204" pitchFamily="18" charset="0"/>
                        <a:ea typeface="+mn-ea"/>
                        <a:cs typeface="+mn-cs"/>
                      </a:rPr>
                      <m:t>𝑓</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𝑥</m:t>
                        </m:r>
                      </m:e>
                    </m:d>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1</m:t>
                        </m:r>
                      </m:num>
                      <m:den>
                        <m:r>
                          <a:rPr kumimoji="1" lang="en-US" altLang="ja-JP" sz="1200" i="1" kern="120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m:t>
                        </m:r>
                      </m:den>
                    </m:f>
                    <m:nary>
                      <m:naryPr>
                        <m:limLoc m:val="subSup"/>
                        <m:ctrlPr>
                          <a:rPr kumimoji="1" lang="ja-JP" altLang="ja-JP" sz="1200" i="1" kern="1200">
                            <a:solidFill>
                              <a:schemeClr val="tx1"/>
                            </a:solidFill>
                            <a:effectLst/>
                            <a:latin typeface="Cambria Math" panose="02040503050406030204" pitchFamily="18" charset="0"/>
                            <a:ea typeface="+mn-ea"/>
                            <a:cs typeface="+mn-cs"/>
                          </a:rPr>
                        </m:ctrlPr>
                      </m:naryPr>
                      <m:sub>
                        <m:r>
                          <a:rPr kumimoji="1" lang="en-US" altLang="ja-JP" sz="1200" i="1" kern="1200">
                            <a:solidFill>
                              <a:schemeClr val="tx1"/>
                            </a:solidFill>
                            <a:effectLst/>
                            <a:latin typeface="Cambria Math" panose="02040503050406030204" pitchFamily="18" charset="0"/>
                            <a:ea typeface="+mn-ea"/>
                            <a:cs typeface="+mn-cs"/>
                          </a:rPr>
                          <m:t>−∞</m:t>
                        </m:r>
                      </m:sub>
                      <m:sup>
                        <m:r>
                          <a:rPr kumimoji="1" lang="en-US" altLang="ja-JP" sz="1200" i="1" kern="1200">
                            <a:solidFill>
                              <a:schemeClr val="tx1"/>
                            </a:solidFill>
                            <a:effectLst/>
                            <a:latin typeface="Cambria Math" panose="02040503050406030204" pitchFamily="18" charset="0"/>
                            <a:ea typeface="+mn-ea"/>
                            <a:cs typeface="+mn-cs"/>
                          </a:rPr>
                          <m:t>∞</m:t>
                        </m:r>
                      </m:sup>
                      <m:e>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𝑎</m:t>
                            </m:r>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𝜔</m:t>
                                </m:r>
                              </m:e>
                              <m:sup>
                                <m:r>
                                  <a:rPr kumimoji="1" lang="en-US" altLang="ja-JP" sz="1200" i="1" kern="1200">
                                    <a:solidFill>
                                      <a:schemeClr val="tx1"/>
                                    </a:solidFill>
                                    <a:effectLst/>
                                    <a:latin typeface="Cambria Math" panose="02040503050406030204" pitchFamily="18" charset="0"/>
                                    <a:ea typeface="+mn-ea"/>
                                    <a:cs typeface="+mn-cs"/>
                                  </a:rPr>
                                  <m:t>2</m:t>
                                </m:r>
                              </m:sup>
                            </m:sSup>
                          </m:sup>
                        </m:sSup>
                        <m:sSup>
                          <m:sSupPr>
                            <m:ctrlPr>
                              <a:rPr kumimoji="1" lang="ja-JP" altLang="ja-JP" sz="1200" i="1" kern="1200">
                                <a:solidFill>
                                  <a:schemeClr val="tx1"/>
                                </a:solidFill>
                                <a:effectLst/>
                                <a:latin typeface="Cambria Math" panose="02040503050406030204" pitchFamily="18" charset="0"/>
                                <a:ea typeface="+mn-ea"/>
                                <a:cs typeface="+mn-cs"/>
                              </a:rPr>
                            </m:ctrlPr>
                          </m:sSupPr>
                          <m:e>
                            <m:r>
                              <m:rPr>
                                <m:sty m:val="p"/>
                              </m:rPr>
                              <a:rPr kumimoji="1" lang="en-US" altLang="ja-JP" sz="1200" kern="1200">
                                <a:solidFill>
                                  <a:schemeClr val="tx1"/>
                                </a:solidFill>
                                <a:effectLst/>
                                <a:latin typeface="Cambria Math" panose="02040503050406030204" pitchFamily="18" charset="0"/>
                                <a:ea typeface="+mn-ea"/>
                                <a:cs typeface="+mn-cs"/>
                              </a:rPr>
                              <m:t>e</m:t>
                            </m:r>
                          </m:e>
                          <m:sup>
                            <m:r>
                              <a:rPr kumimoji="1" lang="en-US" altLang="ja-JP" sz="1200" i="1" kern="1200">
                                <a:solidFill>
                                  <a:schemeClr val="tx1"/>
                                </a:solidFill>
                                <a:effectLst/>
                                <a:latin typeface="Cambria Math" panose="02040503050406030204" pitchFamily="18" charset="0"/>
                                <a:ea typeface="+mn-ea"/>
                                <a:cs typeface="+mn-cs"/>
                              </a:rPr>
                              <m:t>𝜔</m:t>
                            </m:r>
                            <m:r>
                              <a:rPr kumimoji="1" lang="en-US" altLang="ja-JP" sz="1200" i="1" kern="1200">
                                <a:solidFill>
                                  <a:schemeClr val="tx1"/>
                                </a:solidFill>
                                <a:effectLst/>
                                <a:latin typeface="Cambria Math" panose="02040503050406030204" pitchFamily="18" charset="0"/>
                                <a:ea typeface="+mn-ea"/>
                                <a:cs typeface="+mn-cs"/>
                              </a:rPr>
                              <m:t>𝑥𝑖</m:t>
                            </m:r>
                          </m:sup>
                        </m:sSup>
                        <m:r>
                          <a:rPr kumimoji="1" lang="en-US" altLang="ja-JP" sz="1200" i="1" kern="1200">
                            <a:solidFill>
                              <a:schemeClr val="tx1"/>
                            </a:solidFill>
                            <a:effectLst/>
                            <a:latin typeface="Cambria Math" panose="02040503050406030204" pitchFamily="18" charset="0"/>
                            <a:ea typeface="+mn-ea"/>
                            <a:cs typeface="+mn-cs"/>
                          </a:rPr>
                          <m:t>𝑑𝑥</m:t>
                        </m:r>
                      </m:e>
                    </m:nary>
                    <m:r>
                      <a:rPr kumimoji="1" lang="en-US" altLang="ja-JP" sz="1200" i="1" kern="1200">
                        <a:solidFill>
                          <a:schemeClr val="tx1"/>
                        </a:solidFill>
                        <a:effectLst/>
                        <a:latin typeface="Cambria Math" panose="02040503050406030204" pitchFamily="18" charset="0"/>
                        <a:ea typeface="+mn-ea"/>
                        <a:cs typeface="+mn-cs"/>
                      </a:rPr>
                      <m:t>   =  </m:t>
                    </m:r>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1</m:t>
                        </m:r>
                      </m:num>
                      <m:den>
                        <m:r>
                          <a:rPr kumimoji="1" lang="en-US" altLang="ja-JP" sz="1200" i="1" kern="120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m:t>
                        </m:r>
                      </m:den>
                    </m:f>
                    <m:rad>
                      <m:radPr>
                        <m:degHide m:val="on"/>
                        <m:ctrlPr>
                          <a:rPr kumimoji="1" lang="ja-JP" altLang="ja-JP" sz="1200" i="1" kern="120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𝜋</m:t>
                            </m:r>
                          </m:num>
                          <m:den>
                            <m:r>
                              <a:rPr kumimoji="1" lang="en-US" altLang="ja-JP" sz="1200" i="1" kern="1200">
                                <a:solidFill>
                                  <a:schemeClr val="tx1"/>
                                </a:solidFill>
                                <a:effectLst/>
                                <a:latin typeface="Cambria Math" panose="02040503050406030204" pitchFamily="18" charset="0"/>
                                <a:ea typeface="+mn-ea"/>
                                <a:cs typeface="+mn-cs"/>
                              </a:rPr>
                              <m:t>𝑎</m:t>
                            </m:r>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𝜔</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i="1" kern="1200">
                                <a:solidFill>
                                  <a:schemeClr val="tx1"/>
                                </a:solidFill>
                                <a:effectLst/>
                                <a:latin typeface="Cambria Math" panose="02040503050406030204" pitchFamily="18" charset="0"/>
                                <a:ea typeface="+mn-ea"/>
                                <a:cs typeface="+mn-cs"/>
                              </a:rPr>
                              <m:t>4</m:t>
                            </m:r>
                            <m:r>
                              <a:rPr kumimoji="1" lang="en-US" altLang="ja-JP" sz="1200" i="1" kern="1200">
                                <a:solidFill>
                                  <a:schemeClr val="tx1"/>
                                </a:solidFill>
                                <a:effectLst/>
                                <a:latin typeface="Cambria Math" panose="02040503050406030204" pitchFamily="18" charset="0"/>
                                <a:ea typeface="+mn-ea"/>
                                <a:cs typeface="+mn-cs"/>
                              </a:rPr>
                              <m:t>𝑎</m:t>
                            </m:r>
                          </m:den>
                        </m:f>
                      </m:sup>
                    </m:sSup>
                  </m:oMath>
                </a14:m>
                <a:r>
                  <a:rPr kumimoji="1" lang="ja-JP" altLang="en-US" dirty="0" smtClean="0"/>
                  <a:t> を利用する</a:t>
                </a:r>
                <a:endParaRPr kumimoji="1" lang="en-US" altLang="ja-JP" dirty="0" smtClean="0"/>
              </a:p>
              <a:p>
                <a14:m>
                  <m:oMath xmlns:m="http://schemas.openxmlformats.org/officeDocument/2006/math">
                    <m:f>
                      <m:fPr>
                        <m:ctrlPr>
                          <a:rPr kumimoji="1" lang="ja-JP" altLang="ja-JP" sz="1200" i="1" kern="1200" smtClean="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1</m:t>
                        </m:r>
                      </m:num>
                      <m:den>
                        <m:r>
                          <a:rPr kumimoji="1" lang="en-US" altLang="ja-JP" sz="1200" i="1" kern="120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m:t>
                        </m:r>
                      </m:den>
                    </m:f>
                    <m:nary>
                      <m:naryPr>
                        <m:limLoc m:val="subSup"/>
                        <m:ctrlPr>
                          <a:rPr kumimoji="1" lang="ja-JP" altLang="ja-JP" sz="1200" i="1" kern="1200">
                            <a:solidFill>
                              <a:schemeClr val="tx1"/>
                            </a:solidFill>
                            <a:effectLst/>
                            <a:latin typeface="Cambria Math" panose="02040503050406030204" pitchFamily="18" charset="0"/>
                            <a:ea typeface="+mn-ea"/>
                            <a:cs typeface="+mn-cs"/>
                          </a:rPr>
                        </m:ctrlPr>
                      </m:naryPr>
                      <m:sub>
                        <m:r>
                          <a:rPr kumimoji="1" lang="en-US" altLang="ja-JP" sz="1200" i="1" kern="1200">
                            <a:solidFill>
                              <a:schemeClr val="tx1"/>
                            </a:solidFill>
                            <a:effectLst/>
                            <a:latin typeface="Cambria Math" panose="02040503050406030204" pitchFamily="18" charset="0"/>
                            <a:ea typeface="+mn-ea"/>
                            <a:cs typeface="+mn-cs"/>
                          </a:rPr>
                          <m:t>−∞</m:t>
                        </m:r>
                      </m:sub>
                      <m:sup>
                        <m:r>
                          <a:rPr kumimoji="1" lang="en-US" altLang="ja-JP" sz="1200" i="1" kern="1200">
                            <a:solidFill>
                              <a:schemeClr val="tx1"/>
                            </a:solidFill>
                            <a:effectLst/>
                            <a:latin typeface="Cambria Math" panose="02040503050406030204" pitchFamily="18" charset="0"/>
                            <a:ea typeface="+mn-ea"/>
                            <a:cs typeface="+mn-cs"/>
                          </a:rPr>
                          <m:t>∞</m:t>
                        </m:r>
                      </m:sup>
                      <m:e>
                        <m:sSup>
                          <m:sSupPr>
                            <m:ctrlPr>
                              <a:rPr lang="ja-JP" altLang="ja-JP" sz="1800" i="1" smtClean="0">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d>
                                  <m:dPr>
                                    <m:ctrlPr>
                                      <a:rPr lang="en-US" altLang="ja-JP" sz="1800" b="0" i="1" smtClean="0">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𝑏</m:t>
                                        </m:r>
                                      </m:e>
                                      <m:sup>
                                        <m:r>
                                          <a:rPr lang="en-US" altLang="ja-JP" sz="1800" b="0" i="1" smtClean="0">
                                            <a:latin typeface="Cambria Math" panose="02040503050406030204" pitchFamily="18" charset="0"/>
                                          </a:rPr>
                                          <m:t>2</m:t>
                                        </m:r>
                                      </m:sup>
                                    </m:sSup>
                                  </m:e>
                                </m:d>
                              </m:num>
                              <m:den>
                                <m:r>
                                  <a:rPr lang="en-US" altLang="ja-JP" sz="1800">
                                    <a:latin typeface="Cambria Math" panose="02040503050406030204" pitchFamily="18" charset="0"/>
                                  </a:rPr>
                                  <m:t>2</m:t>
                                </m:r>
                              </m:den>
                            </m:f>
                          </m:sup>
                        </m:sSup>
                        <m:sSup>
                          <m:sSupPr>
                            <m:ctrlPr>
                              <a:rPr kumimoji="1" lang="ja-JP" altLang="ja-JP" sz="1200" i="1" kern="1200">
                                <a:solidFill>
                                  <a:schemeClr val="tx1"/>
                                </a:solidFill>
                                <a:effectLst/>
                                <a:latin typeface="Cambria Math" panose="02040503050406030204" pitchFamily="18" charset="0"/>
                                <a:ea typeface="+mn-ea"/>
                                <a:cs typeface="+mn-cs"/>
                              </a:rPr>
                            </m:ctrlPr>
                          </m:sSupPr>
                          <m:e>
                            <m:r>
                              <m:rPr>
                                <m:sty m:val="p"/>
                              </m:rPr>
                              <a:rPr kumimoji="1" lang="en-US" altLang="ja-JP" sz="1200" kern="1200">
                                <a:solidFill>
                                  <a:schemeClr val="tx1"/>
                                </a:solidFill>
                                <a:effectLst/>
                                <a:latin typeface="Cambria Math" panose="02040503050406030204" pitchFamily="18" charset="0"/>
                                <a:ea typeface="+mn-ea"/>
                                <a:cs typeface="+mn-cs"/>
                              </a:rPr>
                              <m:t>e</m:t>
                            </m:r>
                          </m:e>
                          <m:sup>
                            <m:r>
                              <a:rPr kumimoji="1" lang="en-US" altLang="ja-JP" sz="1200" i="1" kern="1200">
                                <a:solidFill>
                                  <a:schemeClr val="tx1"/>
                                </a:solidFill>
                                <a:effectLst/>
                                <a:latin typeface="Cambria Math" panose="02040503050406030204" pitchFamily="18" charset="0"/>
                                <a:ea typeface="+mn-ea"/>
                                <a:cs typeface="+mn-cs"/>
                              </a:rPr>
                              <m:t>𝜔</m:t>
                            </m:r>
                            <m:r>
                              <a:rPr kumimoji="1" lang="en-US" altLang="ja-JP" sz="1200" i="1" kern="1200">
                                <a:solidFill>
                                  <a:schemeClr val="tx1"/>
                                </a:solidFill>
                                <a:effectLst/>
                                <a:latin typeface="Cambria Math" panose="02040503050406030204" pitchFamily="18" charset="0"/>
                                <a:ea typeface="+mn-ea"/>
                                <a:cs typeface="+mn-cs"/>
                              </a:rPr>
                              <m:t>𝑥𝑖</m:t>
                            </m:r>
                          </m:sup>
                        </m:sSup>
                        <m:r>
                          <a:rPr kumimoji="1" lang="en-US" altLang="ja-JP" sz="1200" i="1" kern="1200">
                            <a:solidFill>
                              <a:schemeClr val="tx1"/>
                            </a:solidFill>
                            <a:effectLst/>
                            <a:latin typeface="Cambria Math" panose="02040503050406030204" pitchFamily="18" charset="0"/>
                            <a:ea typeface="+mn-ea"/>
                            <a:cs typeface="+mn-cs"/>
                          </a:rPr>
                          <m:t>𝑑𝑥</m:t>
                        </m:r>
                      </m:e>
                    </m:nary>
                    <m:r>
                      <a:rPr kumimoji="1" lang="en-US" altLang="ja-JP" sz="1200" i="1" kern="1200">
                        <a:solidFill>
                          <a:schemeClr val="tx1"/>
                        </a:solidFill>
                        <a:effectLst/>
                        <a:latin typeface="Cambria Math" panose="02040503050406030204" pitchFamily="18" charset="0"/>
                        <a:ea typeface="+mn-ea"/>
                        <a:cs typeface="+mn-cs"/>
                      </a:rPr>
                      <m:t>   =  </m:t>
                    </m:r>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1</m:t>
                        </m:r>
                      </m:num>
                      <m:den>
                        <m:r>
                          <a:rPr kumimoji="1" lang="en-US" altLang="ja-JP" sz="1200" i="1" kern="120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m:t>
                        </m:r>
                      </m:den>
                    </m:f>
                    <m:rad>
                      <m:radPr>
                        <m:degHide m:val="on"/>
                        <m:ctrlPr>
                          <a:rPr kumimoji="1" lang="ja-JP" altLang="ja-JP" sz="1200" i="1" kern="120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b="0" i="1" kern="1200" smtClean="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m:t>
                            </m:r>
                          </m:num>
                          <m:den>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𝑎</m:t>
                                </m:r>
                              </m:e>
                              <m:sup>
                                <m:r>
                                  <a:rPr kumimoji="1" lang="en-US" altLang="ja-JP" sz="1200" b="0" i="1" kern="1200" smtClean="0">
                                    <a:solidFill>
                                      <a:schemeClr val="tx1"/>
                                    </a:solidFill>
                                    <a:effectLst/>
                                    <a:latin typeface="Cambria Math" panose="02040503050406030204" pitchFamily="18" charset="0"/>
                                    <a:ea typeface="+mn-ea"/>
                                    <a:cs typeface="+mn-cs"/>
                                  </a:rPr>
                                  <m:t>2</m:t>
                                </m:r>
                              </m:sup>
                            </m:sSup>
                            <m:r>
                              <a:rPr kumimoji="1" lang="en-US" altLang="ja-JP" sz="1200" b="0" i="1" kern="1200" smtClean="0">
                                <a:solidFill>
                                  <a:schemeClr val="tx1"/>
                                </a:solidFill>
                                <a:effectLst/>
                                <a:latin typeface="Cambria Math" panose="02040503050406030204" pitchFamily="18" charset="0"/>
                                <a:ea typeface="+mn-ea"/>
                                <a:cs typeface="+mn-cs"/>
                              </a:rPr>
                              <m:t>+</m:t>
                            </m:r>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𝑏</m:t>
                                </m:r>
                              </m:e>
                              <m:sup>
                                <m:r>
                                  <a:rPr kumimoji="1" lang="en-US" altLang="ja-JP" sz="1200" b="0" i="1" kern="1200" smtClean="0">
                                    <a:solidFill>
                                      <a:schemeClr val="tx1"/>
                                    </a:solidFill>
                                    <a:effectLst/>
                                    <a:latin typeface="Cambria Math" panose="02040503050406030204" pitchFamily="18" charset="0"/>
                                    <a:ea typeface="+mn-ea"/>
                                    <a:cs typeface="+mn-cs"/>
                                  </a:rPr>
                                  <m:t>2</m:t>
                                </m:r>
                              </m:sup>
                            </m:sSup>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2</m:t>
                                </m:r>
                                <m:r>
                                  <a:rPr kumimoji="1" lang="en-US" altLang="ja-JP" sz="1200" b="0" i="1" kern="1200" smtClean="0">
                                    <a:solidFill>
                                      <a:schemeClr val="tx1"/>
                                    </a:solidFill>
                                    <a:effectLst/>
                                    <a:latin typeface="Cambria Math" panose="02040503050406030204" pitchFamily="18" charset="0"/>
                                    <a:ea typeface="+mn-ea"/>
                                    <a:cs typeface="+mn-cs"/>
                                  </a:rPr>
                                  <m:t>𝑥</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i="1" kern="1200">
                                <a:solidFill>
                                  <a:schemeClr val="tx1"/>
                                </a:solidFill>
                                <a:effectLst/>
                                <a:latin typeface="Cambria Math" panose="02040503050406030204" pitchFamily="18" charset="0"/>
                                <a:ea typeface="+mn-ea"/>
                                <a:cs typeface="+mn-cs"/>
                              </a:rPr>
                              <m:t>4</m:t>
                            </m:r>
                            <m:d>
                              <m:dPr>
                                <m:ctrlPr>
                                  <a:rPr kumimoji="1" lang="en-US" altLang="ja-JP" sz="1200" b="0" i="1" kern="1200" smtClean="0">
                                    <a:solidFill>
                                      <a:schemeClr val="tx1"/>
                                    </a:solidFill>
                                    <a:effectLst/>
                                    <a:latin typeface="Cambria Math" panose="02040503050406030204" pitchFamily="18" charset="0"/>
                                    <a:ea typeface="+mn-ea"/>
                                    <a:cs typeface="+mn-cs"/>
                                  </a:rPr>
                                </m:ctrlPr>
                              </m:dPr>
                              <m:e>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𝑎</m:t>
                                    </m:r>
                                  </m:e>
                                  <m:sup>
                                    <m:r>
                                      <a:rPr kumimoji="1" lang="en-US" altLang="ja-JP" sz="1200" b="0" i="1" kern="1200" smtClean="0">
                                        <a:solidFill>
                                          <a:schemeClr val="tx1"/>
                                        </a:solidFill>
                                        <a:effectLst/>
                                        <a:latin typeface="Cambria Math" panose="02040503050406030204" pitchFamily="18" charset="0"/>
                                        <a:ea typeface="+mn-ea"/>
                                        <a:cs typeface="+mn-cs"/>
                                      </a:rPr>
                                      <m:t>2</m:t>
                                    </m:r>
                                  </m:sup>
                                </m:sSup>
                                <m:r>
                                  <a:rPr kumimoji="1" lang="en-US" altLang="ja-JP" sz="1200" b="0" i="1" kern="1200" smtClean="0">
                                    <a:solidFill>
                                      <a:schemeClr val="tx1"/>
                                    </a:solidFill>
                                    <a:effectLst/>
                                    <a:latin typeface="Cambria Math" panose="02040503050406030204" pitchFamily="18" charset="0"/>
                                    <a:ea typeface="+mn-ea"/>
                                    <a:cs typeface="+mn-cs"/>
                                  </a:rPr>
                                  <m:t>+</m:t>
                                </m:r>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𝑏</m:t>
                                    </m:r>
                                  </m:e>
                                  <m:sup>
                                    <m:r>
                                      <a:rPr kumimoji="1" lang="en-US" altLang="ja-JP" sz="1200" b="0" i="1" kern="1200" smtClean="0">
                                        <a:solidFill>
                                          <a:schemeClr val="tx1"/>
                                        </a:solidFill>
                                        <a:effectLst/>
                                        <a:latin typeface="Cambria Math" panose="02040503050406030204" pitchFamily="18" charset="0"/>
                                        <a:ea typeface="+mn-ea"/>
                                        <a:cs typeface="+mn-cs"/>
                                      </a:rPr>
                                      <m:t>2</m:t>
                                    </m:r>
                                  </m:sup>
                                </m:sSup>
                              </m:e>
                            </m:d>
                          </m:den>
                        </m:f>
                      </m:sup>
                    </m:sSup>
                    <m:r>
                      <a:rPr kumimoji="1" lang="en-US" altLang="ja-JP" sz="1200" b="0" i="1" kern="1200" smtClean="0">
                        <a:solidFill>
                          <a:schemeClr val="tx1"/>
                        </a:solidFill>
                        <a:effectLst/>
                        <a:latin typeface="Cambria Math" panose="02040503050406030204" pitchFamily="18" charset="0"/>
                        <a:ea typeface="+mn-ea"/>
                        <a:cs typeface="+mn-cs"/>
                      </a:rPr>
                      <m:t>=</m:t>
                    </m:r>
                    <m:rad>
                      <m:radPr>
                        <m:degHide m:val="on"/>
                        <m:ctrlPr>
                          <a:rPr kumimoji="1" lang="ja-JP" altLang="ja-JP" sz="1200" i="1" kern="1200" smtClean="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b="0" i="1" kern="1200" smtClean="0">
                                <a:solidFill>
                                  <a:schemeClr val="tx1"/>
                                </a:solidFill>
                                <a:effectLst/>
                                <a:latin typeface="Cambria Math" panose="02040503050406030204" pitchFamily="18" charset="0"/>
                                <a:ea typeface="+mn-ea"/>
                                <a:cs typeface="+mn-cs"/>
                              </a:rPr>
                              <m:t>1</m:t>
                            </m:r>
                          </m:num>
                          <m:den>
                            <m:r>
                              <a:rPr kumimoji="1" lang="en-US" altLang="ja-JP" sz="1200" b="0" i="1" kern="1200" smtClean="0">
                                <a:solidFill>
                                  <a:schemeClr val="tx1"/>
                                </a:solidFill>
                                <a:effectLst/>
                                <a:latin typeface="Cambria Math" panose="02040503050406030204" pitchFamily="18" charset="0"/>
                                <a:ea typeface="+mn-ea"/>
                                <a:cs typeface="+mn-cs"/>
                              </a:rPr>
                              <m:t>2</m:t>
                            </m:r>
                            <m:r>
                              <a:rPr kumimoji="1" lang="en-US" altLang="ja-JP" sz="1200" b="0" i="1" kern="1200" smtClean="0">
                                <a:solidFill>
                                  <a:schemeClr val="tx1"/>
                                </a:solidFill>
                                <a:effectLst/>
                                <a:latin typeface="Cambria Math" panose="02040503050406030204" pitchFamily="18" charset="0"/>
                                <a:ea typeface="+mn-ea"/>
                                <a:cs typeface="+mn-cs"/>
                              </a:rPr>
                              <m:t>𝜋</m:t>
                            </m:r>
                            <m:d>
                              <m:dPr>
                                <m:ctrlPr>
                                  <a:rPr kumimoji="1" lang="en-US" altLang="ja-JP" sz="1200" b="0" i="1" kern="1200" smtClean="0">
                                    <a:solidFill>
                                      <a:schemeClr val="tx1"/>
                                    </a:solidFill>
                                    <a:effectLst/>
                                    <a:latin typeface="Cambria Math" panose="02040503050406030204" pitchFamily="18" charset="0"/>
                                    <a:ea typeface="+mn-ea"/>
                                    <a:cs typeface="+mn-cs"/>
                                  </a:rPr>
                                </m:ctrlPr>
                              </m:dPr>
                              <m:e>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𝑎</m:t>
                                    </m:r>
                                  </m:e>
                                  <m:sup>
                                    <m:r>
                                      <a:rPr kumimoji="1" lang="en-US" altLang="ja-JP" sz="1200" b="0" i="1" kern="1200" smtClean="0">
                                        <a:solidFill>
                                          <a:schemeClr val="tx1"/>
                                        </a:solidFill>
                                        <a:effectLst/>
                                        <a:latin typeface="Cambria Math" panose="02040503050406030204" pitchFamily="18" charset="0"/>
                                        <a:ea typeface="+mn-ea"/>
                                        <a:cs typeface="+mn-cs"/>
                                      </a:rPr>
                                      <m:t>2</m:t>
                                    </m:r>
                                  </m:sup>
                                </m:sSup>
                                <m:r>
                                  <a:rPr kumimoji="1" lang="en-US" altLang="ja-JP" sz="1200" b="0" i="1" kern="1200" smtClean="0">
                                    <a:solidFill>
                                      <a:schemeClr val="tx1"/>
                                    </a:solidFill>
                                    <a:effectLst/>
                                    <a:latin typeface="Cambria Math" panose="02040503050406030204" pitchFamily="18" charset="0"/>
                                    <a:ea typeface="+mn-ea"/>
                                    <a:cs typeface="+mn-cs"/>
                                  </a:rPr>
                                  <m:t>+</m:t>
                                </m:r>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𝑏</m:t>
                                    </m:r>
                                  </m:e>
                                  <m:sup>
                                    <m:r>
                                      <a:rPr kumimoji="1" lang="en-US" altLang="ja-JP" sz="1200" b="0" i="1" kern="1200" smtClean="0">
                                        <a:solidFill>
                                          <a:schemeClr val="tx1"/>
                                        </a:solidFill>
                                        <a:effectLst/>
                                        <a:latin typeface="Cambria Math" panose="02040503050406030204" pitchFamily="18" charset="0"/>
                                        <a:ea typeface="+mn-ea"/>
                                        <a:cs typeface="+mn-cs"/>
                                      </a:rPr>
                                      <m:t>2</m:t>
                                    </m:r>
                                  </m:sup>
                                </m:sSup>
                              </m:e>
                            </m:d>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𝑥</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b="0" i="1" kern="1200" smtClean="0">
                                <a:solidFill>
                                  <a:schemeClr val="tx1"/>
                                </a:solidFill>
                                <a:effectLst/>
                                <a:latin typeface="Cambria Math" panose="02040503050406030204" pitchFamily="18" charset="0"/>
                                <a:ea typeface="+mn-ea"/>
                                <a:cs typeface="+mn-cs"/>
                              </a:rPr>
                              <m:t>2</m:t>
                            </m:r>
                            <m:d>
                              <m:dPr>
                                <m:ctrlPr>
                                  <a:rPr kumimoji="1" lang="en-US" altLang="ja-JP" sz="1200" b="0" i="1" kern="1200" smtClean="0">
                                    <a:solidFill>
                                      <a:schemeClr val="tx1"/>
                                    </a:solidFill>
                                    <a:effectLst/>
                                    <a:latin typeface="Cambria Math" panose="02040503050406030204" pitchFamily="18" charset="0"/>
                                    <a:ea typeface="+mn-ea"/>
                                    <a:cs typeface="+mn-cs"/>
                                  </a:rPr>
                                </m:ctrlPr>
                              </m:dPr>
                              <m:e>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𝑎</m:t>
                                    </m:r>
                                  </m:e>
                                  <m:sup>
                                    <m:r>
                                      <a:rPr kumimoji="1" lang="en-US" altLang="ja-JP" sz="1200" b="0" i="1" kern="1200" smtClean="0">
                                        <a:solidFill>
                                          <a:schemeClr val="tx1"/>
                                        </a:solidFill>
                                        <a:effectLst/>
                                        <a:latin typeface="Cambria Math" panose="02040503050406030204" pitchFamily="18" charset="0"/>
                                        <a:ea typeface="+mn-ea"/>
                                        <a:cs typeface="+mn-cs"/>
                                      </a:rPr>
                                      <m:t>2</m:t>
                                    </m:r>
                                  </m:sup>
                                </m:sSup>
                                <m:r>
                                  <a:rPr kumimoji="1" lang="en-US" altLang="ja-JP" sz="1200" b="0" i="1" kern="1200" smtClean="0">
                                    <a:solidFill>
                                      <a:schemeClr val="tx1"/>
                                    </a:solidFill>
                                    <a:effectLst/>
                                    <a:latin typeface="Cambria Math" panose="02040503050406030204" pitchFamily="18" charset="0"/>
                                    <a:ea typeface="+mn-ea"/>
                                    <a:cs typeface="+mn-cs"/>
                                  </a:rPr>
                                  <m:t>+</m:t>
                                </m:r>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𝑏</m:t>
                                    </m:r>
                                  </m:e>
                                  <m:sup>
                                    <m:r>
                                      <a:rPr kumimoji="1" lang="en-US" altLang="ja-JP" sz="1200" b="0" i="1" kern="1200" smtClean="0">
                                        <a:solidFill>
                                          <a:schemeClr val="tx1"/>
                                        </a:solidFill>
                                        <a:effectLst/>
                                        <a:latin typeface="Cambria Math" panose="02040503050406030204" pitchFamily="18" charset="0"/>
                                        <a:ea typeface="+mn-ea"/>
                                        <a:cs typeface="+mn-cs"/>
                                      </a:rPr>
                                      <m:t>2</m:t>
                                    </m:r>
                                  </m:sup>
                                </m:sSup>
                              </m:e>
                            </m:d>
                          </m:den>
                        </m:f>
                      </m:sup>
                    </m:sSup>
                  </m:oMath>
                </a14:m>
                <a:r>
                  <a:rPr kumimoji="1" lang="ja-JP" altLang="en-US" dirty="0" smtClean="0"/>
                  <a:t>　</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sz="1200" i="0" kern="1200" smtClean="0">
                    <a:solidFill>
                      <a:schemeClr val="tx1"/>
                    </a:solidFill>
                    <a:effectLst/>
                    <a:latin typeface="+mn-lt"/>
                    <a:ea typeface="+mn-ea"/>
                    <a:cs typeface="+mn-cs"/>
                  </a:rPr>
                  <a:t>𝑓</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𝑥)=1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 𝑑𝑥〗    =   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ja-JP" altLang="en-US" dirty="0" smtClean="0"/>
                  <a:t> を利用する</a:t>
                </a:r>
                <a:endParaRPr kumimoji="1" lang="en-US" altLang="ja-JP" dirty="0" smtClean="0"/>
              </a:p>
              <a:p>
                <a:r>
                  <a:rPr kumimoji="1" lang="en-US" altLang="ja-JP" sz="1200" i="0" kern="1200">
                    <a:solidFill>
                      <a:schemeClr val="tx1"/>
                    </a:solidFill>
                    <a:effectLst/>
                    <a:latin typeface="Cambria Math" panose="02040503050406030204" pitchFamily="18" charset="0"/>
                    <a:ea typeface="+mn-ea"/>
                    <a:cs typeface="+mn-cs"/>
                  </a:rPr>
                  <a:t>1</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∫2</a:t>
                </a:r>
                <a:r>
                  <a:rPr kumimoji="1" lang="en-US" altLang="ja-JP" sz="1200" i="0" kern="1200">
                    <a:solidFill>
                      <a:schemeClr val="tx1"/>
                    </a:solidFill>
                    <a:effectLst/>
                    <a:latin typeface="Cambria Math" panose="02040503050406030204" pitchFamily="18" charset="0"/>
                    <a:ea typeface="+mn-ea"/>
                    <a:cs typeface="+mn-cs"/>
                  </a:rPr>
                  <a:t>_</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lang="en-US" altLang="ja-JP" sz="1800" i="0">
                    <a:latin typeface="Cambria Math" panose="02040503050406030204" pitchFamily="18" charset="0"/>
                  </a:rPr>
                  <a:t>𝑒</a:t>
                </a:r>
                <a:r>
                  <a:rPr lang="ja-JP" altLang="ja-JP" sz="1800" i="0" smtClean="0">
                    <a:latin typeface="Cambria Math" panose="02040503050406030204" pitchFamily="18" charset="0"/>
                  </a:rPr>
                  <a:t>^(</a:t>
                </a:r>
                <a:r>
                  <a:rPr lang="en-US" altLang="ja-JP" sz="1800" i="0">
                    <a:latin typeface="Cambria Math" panose="02040503050406030204" pitchFamily="18" charset="0"/>
                  </a:rPr>
                  <a:t>−</a:t>
                </a:r>
                <a:r>
                  <a:rPr lang="ja-JP" altLang="ja-JP" sz="1800" i="0">
                    <a:latin typeface="Cambria Math" panose="02040503050406030204" pitchFamily="18" charset="0"/>
                  </a:rPr>
                  <a:t>(</a:t>
                </a:r>
                <a:r>
                  <a:rPr lang="en-US" altLang="ja-JP" sz="1800" i="0">
                    <a:latin typeface="Cambria Math" panose="02040503050406030204" pitchFamily="18" charset="0"/>
                  </a:rPr>
                  <a:t>𝜔</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 (</a:t>
                </a:r>
                <a:r>
                  <a:rPr lang="en-US" altLang="ja-JP" sz="1800" i="0">
                    <a:latin typeface="Cambria Math" panose="02040503050406030204" pitchFamily="18" charset="0"/>
                  </a:rPr>
                  <a:t>𝑎</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+𝑏^2 )</a:t>
                </a:r>
                <a:r>
                  <a:rPr lang="ja-JP" altLang="ja-JP" sz="1800" b="0" i="0">
                    <a:latin typeface="Cambria Math" panose="02040503050406030204" pitchFamily="18" charset="0"/>
                  </a:rPr>
                  <a:t>)/</a:t>
                </a:r>
                <a:r>
                  <a:rPr lang="en-US" altLang="ja-JP" sz="1800" i="0">
                    <a:latin typeface="Cambria Math" panose="02040503050406030204" pitchFamily="18" charset="0"/>
                  </a:rPr>
                  <a:t>2</a:t>
                </a:r>
                <a:r>
                  <a:rPr lang="ja-JP" altLang="ja-JP" sz="1800" i="0" smtClean="0">
                    <a:latin typeface="Cambria Math" panose="02040503050406030204" pitchFamily="18" charset="0"/>
                  </a:rPr>
                  <a:t>)</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e</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𝜔𝑥𝑖 𝑑𝑥〗    =   1</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𝜋</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4</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1</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2𝜋(</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 </a:t>
                </a:r>
                <a:r>
                  <a:rPr kumimoji="1" lang="ja-JP" altLang="ja-JP" sz="1200" b="0" i="0" kern="1200" smtClean="0">
                    <a:solidFill>
                      <a:schemeClr val="tx1"/>
                    </a:solidFill>
                    <a:effectLst/>
                    <a:latin typeface="Cambria Math" panose="02040503050406030204" pitchFamily="18" charset="0"/>
                    <a:ea typeface="+mn-ea"/>
                    <a:cs typeface="+mn-cs"/>
                  </a:rPr>
                  <a:t>)</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^2+𝑏^2 ) </a:t>
                </a:r>
                <a:r>
                  <a:rPr kumimoji="1" lang="ja-JP" altLang="ja-JP" sz="1200" b="0" i="0" kern="1200">
                    <a:solidFill>
                      <a:schemeClr val="tx1"/>
                    </a:solidFill>
                    <a:effectLst/>
                    <a:latin typeface="Cambria Math" panose="02040503050406030204" pitchFamily="18" charset="0"/>
                    <a:ea typeface="+mn-ea"/>
                    <a:cs typeface="+mn-cs"/>
                  </a:rPr>
                  <a:t>)</a:t>
                </a:r>
                <a:r>
                  <a:rPr kumimoji="1" lang="ja-JP" altLang="en-US" dirty="0" smtClean="0"/>
                  <a:t>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1104712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なんでガウシアンなの？</a:t>
            </a:r>
            <a:endParaRPr kumimoji="1" lang="en-US" altLang="ja-JP" dirty="0" smtClean="0"/>
          </a:p>
          <a:p>
            <a:endParaRPr kumimoji="1" lang="en-US" altLang="ja-JP" dirty="0" smtClean="0"/>
          </a:p>
          <a:p>
            <a:r>
              <a:rPr kumimoji="1" lang="en-US" altLang="ja-JP" dirty="0" err="1" smtClean="0"/>
              <a:t>Florack</a:t>
            </a:r>
            <a:r>
              <a:rPr kumimoji="1" lang="en-US" altLang="ja-JP" dirty="0" smtClean="0"/>
              <a:t> et al. 1992</a:t>
            </a:r>
            <a:r>
              <a:rPr kumimoji="1" lang="ja-JP" altLang="en-US" dirty="0" smtClean="0"/>
              <a:t>が条件を挙げている</a:t>
            </a:r>
            <a:endParaRPr kumimoji="1" lang="en-US" altLang="ja-JP" dirty="0" smtClean="0"/>
          </a:p>
          <a:p>
            <a:r>
              <a:rPr kumimoji="1" lang="en-US" altLang="ja-JP" dirty="0" smtClean="0"/>
              <a:t>+ </a:t>
            </a:r>
            <a:r>
              <a:rPr kumimoji="1" lang="ja-JP" altLang="en-US" dirty="0" smtClean="0"/>
              <a:t>線形フィルタであること</a:t>
            </a:r>
            <a:endParaRPr kumimoji="1" lang="en-US" altLang="ja-JP" dirty="0" smtClean="0"/>
          </a:p>
          <a:p>
            <a:r>
              <a:rPr kumimoji="1" lang="en-US" altLang="ja-JP" dirty="0" smtClean="0"/>
              <a:t>+ </a:t>
            </a:r>
            <a:r>
              <a:rPr kumimoji="1" lang="ja-JP" altLang="en-US" dirty="0" smtClean="0"/>
              <a:t>平行移動に対して不変</a:t>
            </a:r>
            <a:endParaRPr kumimoji="1" lang="en-US" altLang="ja-JP" dirty="0" smtClean="0"/>
          </a:p>
          <a:p>
            <a:r>
              <a:rPr kumimoji="1" lang="en-US" altLang="ja-JP" dirty="0" smtClean="0"/>
              <a:t>+</a:t>
            </a:r>
            <a:r>
              <a:rPr kumimoji="1" lang="ja-JP" altLang="en-US" baseline="0" dirty="0" smtClean="0"/>
              <a:t> </a:t>
            </a:r>
            <a:r>
              <a:rPr kumimoji="1" lang="ja-JP" altLang="en-US" dirty="0" smtClean="0"/>
              <a:t>スケール不変</a:t>
            </a:r>
            <a:endParaRPr kumimoji="1" lang="en-US" altLang="ja-JP" dirty="0" smtClean="0"/>
          </a:p>
          <a:p>
            <a:r>
              <a:rPr kumimoji="1" lang="en-US" altLang="ja-JP" dirty="0" smtClean="0"/>
              <a:t>+ </a:t>
            </a:r>
            <a:r>
              <a:rPr kumimoji="1" lang="ja-JP" altLang="en-US" dirty="0" smtClean="0"/>
              <a:t>その操作が半群となる，</a:t>
            </a:r>
            <a:r>
              <a:rPr kumimoji="1" lang="en-US" altLang="ja-JP" dirty="0" smtClean="0"/>
              <a:t>σ1</a:t>
            </a:r>
            <a:r>
              <a:rPr kumimoji="1" lang="ja-JP" altLang="en-US" dirty="0" smtClean="0"/>
              <a:t>平滑化して、</a:t>
            </a:r>
            <a:r>
              <a:rPr kumimoji="1" lang="en-US" altLang="ja-JP" dirty="0" smtClean="0"/>
              <a:t>σ</a:t>
            </a:r>
            <a:r>
              <a:rPr kumimoji="1" lang="ja-JP" altLang="en-US" dirty="0" smtClean="0"/>
              <a:t>２平滑化した結果は、元の画像を</a:t>
            </a:r>
            <a:r>
              <a:rPr kumimoji="1" lang="en-US" altLang="ja-JP" dirty="0" smtClean="0"/>
              <a:t>σ3</a:t>
            </a:r>
            <a:r>
              <a:rPr kumimoji="1" lang="ja-JP" altLang="en-US" dirty="0" err="1" smtClean="0"/>
              <a:t>だけ</a:t>
            </a:r>
            <a:r>
              <a:rPr kumimoji="1" lang="ja-JP" altLang="en-US" dirty="0" smtClean="0"/>
              <a:t>平滑化した結果である</a:t>
            </a:r>
            <a:endParaRPr kumimoji="1" lang="en-US" altLang="ja-JP" dirty="0" smtClean="0"/>
          </a:p>
          <a:p>
            <a:r>
              <a:rPr kumimoji="1" lang="en-US" altLang="ja-JP" dirty="0" smtClean="0"/>
              <a:t>    σ1, σ2 </a:t>
            </a:r>
            <a:r>
              <a:rPr kumimoji="1" lang="ja-JP" altLang="en-US" dirty="0" smtClean="0"/>
              <a:t>∈ </a:t>
            </a:r>
            <a:r>
              <a:rPr kumimoji="1" lang="en-US" altLang="ja-JP" dirty="0" smtClean="0"/>
              <a:t>A, </a:t>
            </a:r>
            <a:r>
              <a:rPr kumimoji="1" lang="ja-JP" altLang="en-US" dirty="0" smtClean="0"/>
              <a:t>→ </a:t>
            </a:r>
            <a:r>
              <a:rPr kumimoji="1" lang="en-US" altLang="ja-JP" dirty="0" smtClean="0"/>
              <a:t> σ1*σ2 </a:t>
            </a:r>
            <a:r>
              <a:rPr kumimoji="1" lang="ja-JP" altLang="en-US" dirty="0" smtClean="0"/>
              <a:t>∈ </a:t>
            </a:r>
            <a:r>
              <a:rPr kumimoji="1" lang="en-US" altLang="ja-JP" dirty="0" smtClean="0"/>
              <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 </a:t>
            </a:r>
            <a:r>
              <a:rPr kumimoji="1" lang="ja-JP" altLang="en-US" dirty="0" smtClean="0"/>
              <a:t>等方的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779125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2. </a:t>
            </a:r>
            <a:r>
              <a:rPr kumimoji="1" lang="ja-JP" altLang="en-US" dirty="0" smtClean="0"/>
              <a:t>において重みはガウシアンを利用し，そのシグマは対称とするスケールから取得する</a:t>
            </a:r>
            <a:endParaRPr kumimoji="1" lang="en-US" altLang="ja-JP" dirty="0" smtClean="0"/>
          </a:p>
          <a:p>
            <a:r>
              <a:rPr kumimoji="1" lang="en-US" altLang="ja-JP" dirty="0" smtClean="0"/>
              <a:t>3.</a:t>
            </a:r>
            <a:r>
              <a:rPr kumimoji="1" lang="en-US" altLang="ja-JP" baseline="0"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3041800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2195591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http://qiita.com/hitomatagi/items/62989573a30ec1d8180b</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212957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60181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2017/5/11</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2017/5/11</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27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3.png"/><Relationship Id="rId7" Type="http://schemas.openxmlformats.org/officeDocument/2006/relationships/image" Target="../media/image4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25.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3.png"/></Relationships>
</file>

<file path=ppt/slides/_rels/slide3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76.png"/><Relationship Id="rId7"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109.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640.pn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660.png"/></Relationships>
</file>

<file path=ppt/slides/_rels/slide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3581" y="336437"/>
            <a:ext cx="7798419" cy="733270"/>
          </a:xfrm>
          <a:solidFill>
            <a:schemeClr val="accent4">
              <a:lumMod val="20000"/>
              <a:lumOff val="80000"/>
            </a:schemeClr>
          </a:solidFill>
        </p:spPr>
        <p:txBody>
          <a:bodyPr>
            <a:normAutofit/>
          </a:bodyPr>
          <a:lstStyle/>
          <a:p>
            <a:r>
              <a:rPr kumimoji="1" lang="ja-JP" altLang="en-US" sz="3200" dirty="0" smtClean="0"/>
              <a:t>ガウシアンのフーリエ変換はガウシアン</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83581" y="1292922"/>
                <a:ext cx="5317685" cy="6631878"/>
              </a:xfrm>
            </p:spPr>
            <p:txBody>
              <a:bodyPr>
                <a:normAutofit/>
              </a:bodyPr>
              <a:lstStyle/>
              <a:p>
                <a:pPr marL="0" indent="0">
                  <a:lnSpc>
                    <a:spcPct val="100000"/>
                  </a:lnSpc>
                  <a:spcBef>
                    <a:spcPts val="600"/>
                  </a:spcBef>
                  <a:buNone/>
                </a:pPr>
                <a:r>
                  <a:rPr lang="ja-JP" altLang="ja-JP" sz="2400" dirty="0" smtClean="0"/>
                  <a:t>標準偏差</a:t>
                </a:r>
                <a:r>
                  <a:rPr lang="en-US" altLang="ja-JP" sz="2400" i="1" dirty="0" smtClean="0"/>
                  <a:t>σ</a:t>
                </a:r>
                <a:r>
                  <a:rPr lang="ja-JP" altLang="ja-JP" sz="2400" dirty="0" smtClean="0"/>
                  <a:t>の</a:t>
                </a:r>
                <a:r>
                  <a:rPr lang="ja-JP" altLang="en-US" sz="2400" dirty="0"/>
                  <a:t>ガウス</a:t>
                </a:r>
                <a:r>
                  <a:rPr lang="ja-JP" altLang="en-US" sz="2400" dirty="0" smtClean="0"/>
                  <a:t>関数</a:t>
                </a:r>
                <a:endParaRPr lang="ja-JP"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en-US" altLang="ja-JP" sz="2400" dirty="0" smtClean="0"/>
              </a:p>
              <a:p>
                <a:pPr marL="0" indent="0">
                  <a:lnSpc>
                    <a:spcPct val="100000"/>
                  </a:lnSpc>
                  <a:spcBef>
                    <a:spcPts val="600"/>
                  </a:spcBef>
                  <a:buNone/>
                </a:pPr>
                <a:r>
                  <a:rPr lang="ja-JP" altLang="en-US" sz="2400" dirty="0" smtClean="0"/>
                  <a:t>を</a:t>
                </a:r>
                <a:r>
                  <a:rPr lang="ja-JP" altLang="ja-JP" sz="2400" dirty="0" smtClean="0"/>
                  <a:t>フーリエ</a:t>
                </a:r>
                <a:r>
                  <a:rPr lang="ja-JP" altLang="ja-JP" sz="2400" dirty="0"/>
                  <a:t>変換すると標準偏差が逆数のガウシアンに</a:t>
                </a:r>
                <a:r>
                  <a:rPr lang="ja-JP" altLang="ja-JP" sz="2400" dirty="0" smtClean="0"/>
                  <a:t>なる</a:t>
                </a:r>
                <a:endParaRPr lang="en-US" altLang="ja-JP" sz="24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ea typeface="Cambria Math" panose="02040503050406030204" pitchFamily="18" charset="0"/>
                        </a:rPr>
                        <m:t>ℱ</m:t>
                      </m:r>
                      <m:d>
                        <m:dPr>
                          <m:begChr m:val="["/>
                          <m:endChr m:val="]"/>
                          <m:ctrlPr>
                            <a:rPr lang="ja-JP" altLang="ja-JP" sz="2400" i="1">
                              <a:latin typeface="Cambria Math" panose="02040503050406030204" pitchFamily="18" charset="0"/>
                            </a:rPr>
                          </m:ctrlPr>
                        </m:dPr>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e>
                      </m:d>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a:latin typeface="Cambria Math" panose="02040503050406030204" pitchFamily="18" charset="0"/>
                        </a:rPr>
                        <m:t>=</m:t>
                      </m:r>
                      <m:nary>
                        <m:naryPr>
                          <m:limLoc m:val="subSup"/>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𝑥𝑖</m:t>
                              </m:r>
                            </m:sup>
                          </m:sSup>
                          <m:r>
                            <a:rPr lang="en-US" altLang="ja-JP" sz="2400" i="1">
                              <a:latin typeface="Cambria Math" panose="02040503050406030204" pitchFamily="18" charset="0"/>
                            </a:rPr>
                            <m:t>𝑑𝑥</m:t>
                          </m:r>
                        </m:e>
                      </m:nary>
                    </m:oMath>
                  </m:oMathPara>
                </a14:m>
                <a:endParaRPr lang="en-US" altLang="ja-JP" sz="2400" i="1"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en-US" altLang="ja-JP" sz="2400" dirty="0" smtClean="0"/>
              </a:p>
              <a:p>
                <a:pPr marL="0" indent="0">
                  <a:lnSpc>
                    <a:spcPct val="100000"/>
                  </a:lnSpc>
                  <a:spcBef>
                    <a:spcPts val="600"/>
                  </a:spcBef>
                  <a:buNone/>
                </a:pPr>
                <a:endParaRPr lang="en-US" altLang="ja-JP" sz="1800" dirty="0" smtClean="0"/>
              </a:p>
              <a:p>
                <a:pPr marL="0" indent="0">
                  <a:lnSpc>
                    <a:spcPct val="100000"/>
                  </a:lnSpc>
                  <a:spcBef>
                    <a:spcPts val="600"/>
                  </a:spcBef>
                  <a:buNone/>
                </a:pPr>
                <a:r>
                  <a:rPr lang="ja-JP" altLang="en-US" sz="1800" dirty="0" smtClean="0"/>
                  <a:t>または</a:t>
                </a:r>
                <a:endParaRPr lang="en-US" altLang="ja-JP" sz="18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ea typeface="Cambria Math" panose="02040503050406030204" pitchFamily="18" charset="0"/>
                        </a:rPr>
                        <m:t>ℱ</m:t>
                      </m:r>
                      <m:d>
                        <m:dPr>
                          <m:begChr m:val="["/>
                          <m:endChr m:val="]"/>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0" smtClean="0">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b="0" i="1" smtClean="0">
                                  <a:latin typeface="Cambria Math" panose="02040503050406030204" pitchFamily="18" charset="0"/>
                                </a:rPr>
                                <m:t>2</m:t>
                              </m:r>
                              <m:r>
                                <a:rPr lang="en-US" altLang="ja-JP" sz="1800" i="1">
                                  <a:latin typeface="Cambria Math" panose="02040503050406030204" pitchFamily="18" charset="0"/>
                                </a:rPr>
                                <m:t>𝜋</m:t>
                              </m:r>
                            </m:e>
                          </m:rad>
                        </m:den>
                      </m:f>
                      <m:nary>
                        <m:naryPr>
                          <m:limLoc m:val="subSup"/>
                          <m:ctrlPr>
                            <a:rPr lang="ja-JP" altLang="ja-JP" sz="1800" i="1">
                              <a:latin typeface="Cambria Math" panose="02040503050406030204" pitchFamily="18" charset="0"/>
                            </a:rPr>
                          </m:ctrlPr>
                        </m:naryPr>
                        <m:sub>
                          <m:r>
                            <a:rPr lang="en-US" altLang="ja-JP" sz="1800" i="1">
                              <a:latin typeface="Cambria Math" panose="02040503050406030204" pitchFamily="18" charset="0"/>
                            </a:rPr>
                            <m:t>−∞</m:t>
                          </m:r>
                        </m:sub>
                        <m:sup>
                          <m:r>
                            <a:rPr lang="en-US" altLang="ja-JP" sz="1800" i="1">
                              <a:latin typeface="Cambria Math" panose="02040503050406030204" pitchFamily="18" charset="0"/>
                            </a:rPr>
                            <m:t>∞</m:t>
                          </m:r>
                        </m:sup>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r>
                                <a:rPr lang="en-US" altLang="ja-JP" sz="1800" i="1">
                                  <a:latin typeface="Cambria Math" panose="02040503050406030204" pitchFamily="18" charset="0"/>
                                </a:rPr>
                                <m:t>𝜔</m:t>
                              </m:r>
                              <m:r>
                                <a:rPr lang="en-US" altLang="ja-JP" sz="1800" i="1">
                                  <a:latin typeface="Cambria Math" panose="02040503050406030204" pitchFamily="18" charset="0"/>
                                </a:rPr>
                                <m:t>𝑥𝑖</m:t>
                              </m:r>
                            </m:sup>
                          </m:sSup>
                          <m:r>
                            <a:rPr lang="en-US" altLang="ja-JP" sz="1800" i="1">
                              <a:latin typeface="Cambria Math" panose="02040503050406030204" pitchFamily="18" charset="0"/>
                            </a:rPr>
                            <m:t>𝑑𝑥</m:t>
                          </m:r>
                        </m:e>
                      </m:nary>
                    </m:oMath>
                  </m:oMathPara>
                </a14:m>
                <a:endParaRPr lang="en-US" altLang="ja-JP" sz="1800" i="1"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rPr>
                        <m:t>       =</m:t>
                      </m:r>
                      <m:f>
                        <m:fPr>
                          <m:ctrlPr>
                            <a:rPr lang="en-US" altLang="ja-JP" sz="1800" i="1">
                              <a:latin typeface="Cambria Math" panose="02040503050406030204" pitchFamily="18" charset="0"/>
                            </a:rPr>
                          </m:ctrlPr>
                        </m:fPr>
                        <m:num>
                          <m:r>
                            <a:rPr lang="en-US" altLang="ja-JP" sz="1800">
                              <a:latin typeface="Cambria Math" panose="02040503050406030204" pitchFamily="18" charset="0"/>
                            </a:rPr>
                            <m:t>1</m:t>
                          </m:r>
                        </m:num>
                        <m:den>
                          <m:rad>
                            <m:radPr>
                              <m:degHide m:val="on"/>
                              <m:ctrlPr>
                                <a:rPr lang="en-US"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83581" y="1292922"/>
                <a:ext cx="5317685" cy="6631878"/>
              </a:xfrm>
              <a:blipFill rotWithShape="0">
                <a:blip r:embed="rId3"/>
                <a:stretch>
                  <a:fillRect l="-1835" t="-7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8272925" y="3309578"/>
                <a:ext cx="913520"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smtClean="0"/>
                  <a:t>=3.0</a:t>
                </a:r>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272925" y="3309578"/>
                <a:ext cx="913520" cy="461665"/>
              </a:xfrm>
              <a:prstGeom prst="rect">
                <a:avLst/>
              </a:prstGeom>
              <a:blipFill rotWithShape="0">
                <a:blip r:embed="rId4"/>
                <a:stretch>
                  <a:fillRect t="-10526" r="-9333" b="-28947"/>
                </a:stretch>
              </a:blipFill>
            </p:spPr>
            <p:txBody>
              <a:bodyPr/>
              <a:lstStyle/>
              <a:p>
                <a:r>
                  <a:rPr lang="ja-JP" altLang="en-US">
                    <a:noFill/>
                  </a:rPr>
                  <a:t> </a:t>
                </a:r>
              </a:p>
            </p:txBody>
          </p:sp>
        </mc:Fallback>
      </mc:AlternateContent>
      <p:pic>
        <p:nvPicPr>
          <p:cNvPr id="6" name="図 5"/>
          <p:cNvPicPr>
            <a:picLocks noChangeAspect="1"/>
          </p:cNvPicPr>
          <p:nvPr/>
        </p:nvPicPr>
        <p:blipFill>
          <a:blip r:embed="rId5"/>
          <a:stretch>
            <a:fillRect/>
          </a:stretch>
        </p:blipFill>
        <p:spPr>
          <a:xfrm>
            <a:off x="5901161" y="1098395"/>
            <a:ext cx="3163154" cy="2346649"/>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0766" y="1564751"/>
            <a:ext cx="1562719" cy="1562719"/>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8272925" y="6230578"/>
                <a:ext cx="1187633"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smtClean="0"/>
                  <a:t>=1/3.0</a:t>
                </a:r>
                <a:endParaRPr lang="ja-JP" altLang="en-US" sz="24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8272925" y="6230578"/>
                <a:ext cx="1187633" cy="461665"/>
              </a:xfrm>
              <a:prstGeom prst="rect">
                <a:avLst/>
              </a:prstGeom>
              <a:blipFill rotWithShape="0">
                <a:blip r:embed="rId7"/>
                <a:stretch>
                  <a:fillRect t="-10526" r="-6667" b="-28947"/>
                </a:stretch>
              </a:blipFill>
            </p:spPr>
            <p:txBody>
              <a:bodyPr/>
              <a:lstStyle/>
              <a:p>
                <a:r>
                  <a:rPr lang="ja-JP" altLang="en-US">
                    <a:noFill/>
                  </a:rPr>
                  <a:t> </a:t>
                </a:r>
              </a:p>
            </p:txBody>
          </p:sp>
        </mc:Fallback>
      </mc:AlternateContent>
      <p:pic>
        <p:nvPicPr>
          <p:cNvPr id="9" name="図 8"/>
          <p:cNvPicPr>
            <a:picLocks noChangeAspect="1"/>
          </p:cNvPicPr>
          <p:nvPr/>
        </p:nvPicPr>
        <p:blipFill>
          <a:blip r:embed="rId8"/>
          <a:stretch>
            <a:fillRect/>
          </a:stretch>
        </p:blipFill>
        <p:spPr>
          <a:xfrm>
            <a:off x="5901162" y="3965769"/>
            <a:ext cx="3163154" cy="2316676"/>
          </a:xfrm>
          <a:prstGeom prst="rect">
            <a:avLst/>
          </a:prstGeom>
        </p:spPr>
      </p:pic>
      <p:pic>
        <p:nvPicPr>
          <p:cNvPr id="10" name="図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0766" y="4343935"/>
            <a:ext cx="1560344" cy="1560344"/>
          </a:xfrm>
          <a:prstGeom prst="rect">
            <a:avLst/>
          </a:prstGeom>
        </p:spPr>
      </p:pic>
    </p:spTree>
    <p:extLst>
      <p:ext uri="{BB962C8B-B14F-4D97-AF65-F5344CB8AC3E}">
        <p14:creationId xmlns:p14="http://schemas.microsoft.com/office/powerpoint/2010/main" val="35647457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5794" y="1480066"/>
                <a:ext cx="5688631" cy="5377934"/>
              </a:xfrm>
            </p:spPr>
            <p:txBody>
              <a:bodyPr>
                <a:normAutofit lnSpcReduction="10000"/>
              </a:bodyPr>
              <a:lstStyle/>
              <a:p>
                <a:pPr marL="0" indent="0">
                  <a:lnSpc>
                    <a:spcPct val="100000"/>
                  </a:lnSpc>
                  <a:spcBef>
                    <a:spcPts val="600"/>
                  </a:spcBef>
                  <a:buNone/>
                </a:pPr>
                <a:r>
                  <a:rPr lang="ja-JP" altLang="ja-JP" sz="1800" dirty="0" smtClean="0"/>
                  <a:t>２つの異なるガウシアンフィルタを用意する</a:t>
                </a:r>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den>
                          </m:f>
                        </m:sup>
                      </m:sSup>
                      <m:r>
                        <a:rPr lang="en-US" altLang="ja-JP" sz="1800" b="0" i="0" smtClean="0">
                          <a:latin typeface="Cambria Math" panose="02040503050406030204" pitchFamily="18" charset="0"/>
                        </a:rPr>
                        <m:t>, </m:t>
                      </m:r>
                      <m:r>
                        <a:rPr lang="ja-JP" altLang="en-US" sz="1800" b="0" i="1"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den>
                          </m:f>
                        </m:sup>
                      </m:sSup>
                    </m:oMath>
                  </m:oMathPara>
                </a14:m>
                <a:endParaRPr lang="ja-JP" altLang="ja-JP" sz="1800" dirty="0"/>
              </a:p>
              <a:p>
                <a:pPr marL="0" indent="0">
                  <a:lnSpc>
                    <a:spcPct val="100000"/>
                  </a:lnSpc>
                  <a:spcBef>
                    <a:spcPts val="600"/>
                  </a:spcBef>
                  <a:buNone/>
                </a:pPr>
                <a:r>
                  <a:rPr lang="ja-JP" altLang="ja-JP" sz="1800" dirty="0" smtClean="0"/>
                  <a:t>こ</a:t>
                </a:r>
                <a:r>
                  <a:rPr lang="ja-JP" altLang="en-US" sz="1800" dirty="0" smtClean="0"/>
                  <a:t>れらの</a:t>
                </a:r>
                <a:r>
                  <a:rPr lang="ja-JP" altLang="ja-JP" sz="1800" dirty="0" smtClean="0"/>
                  <a:t>フーリエ</a:t>
                </a:r>
                <a:r>
                  <a:rPr lang="ja-JP" altLang="ja-JP" sz="1800" dirty="0"/>
                  <a:t>変換</a:t>
                </a:r>
                <a:r>
                  <a:rPr lang="ja-JP" altLang="ja-JP" sz="1800" dirty="0" smtClean="0"/>
                  <a:t>は</a:t>
                </a:r>
                <a:r>
                  <a:rPr lang="ja-JP" altLang="en-US" sz="1800" dirty="0" smtClean="0"/>
                  <a:t>以下の通り</a:t>
                </a:r>
                <a:endParaRPr lang="ja-JP" altLang="ja-JP" sz="18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r>
                        <a:rPr lang="en-US" altLang="ja-JP" sz="1800" b="0" i="0"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kumimoji="1" lang="en-US" altLang="ja-JP" sz="1800" dirty="0" smtClean="0"/>
              </a:p>
              <a:p>
                <a:pPr marL="0" indent="0">
                  <a:lnSpc>
                    <a:spcPct val="100000"/>
                  </a:lnSpc>
                  <a:spcBef>
                    <a:spcPts val="600"/>
                  </a:spcBef>
                  <a:buNone/>
                </a:pPr>
                <a:r>
                  <a:rPr lang="ja-JP" altLang="ja-JP" sz="1800" dirty="0"/>
                  <a:t>関数</a:t>
                </a:r>
                <a14:m>
                  <m:oMath xmlns:m="http://schemas.openxmlformats.org/officeDocument/2006/math">
                    <m:r>
                      <a:rPr lang="en-US" altLang="ja-JP" sz="1800" i="1">
                        <a:latin typeface="Cambria Math" panose="02040503050406030204" pitchFamily="18" charset="0"/>
                      </a:rPr>
                      <m:t>𝑓</m:t>
                    </m:r>
                    <m:r>
                      <a:rPr lang="en-US" altLang="ja-JP" sz="1800">
                        <a:latin typeface="Cambria Math" panose="02040503050406030204" pitchFamily="18" charset="0"/>
                      </a:rPr>
                      <m:t>(</m:t>
                    </m:r>
                    <m:r>
                      <m:rPr>
                        <m:sty m:val="p"/>
                      </m:rPr>
                      <a:rPr lang="en-US" altLang="ja-JP" sz="1800">
                        <a:latin typeface="Cambria Math" panose="02040503050406030204" pitchFamily="18" charset="0"/>
                      </a:rPr>
                      <m:t>x</m:t>
                    </m:r>
                    <m:r>
                      <a:rPr lang="en-US" altLang="ja-JP" sz="1800">
                        <a:latin typeface="Cambria Math" panose="02040503050406030204" pitchFamily="18" charset="0"/>
                      </a:rPr>
                      <m:t>)</m:t>
                    </m:r>
                  </m:oMath>
                </a14:m>
                <a:r>
                  <a:rPr lang="ja-JP" altLang="ja-JP" sz="1800" dirty="0" smtClean="0"/>
                  <a:t>に</a:t>
                </a:r>
                <a:r>
                  <a:rPr lang="ja-JP" altLang="en-US" sz="1800" dirty="0" smtClean="0"/>
                  <a:t>，フィルタを順番に適用する</a:t>
                </a:r>
                <a:endParaRPr lang="ja-JP" altLang="ja-JP" sz="1800" dirty="0"/>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h</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d>
                      <m:dPr>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b="0" i="1" smtClean="0">
                            <a:latin typeface="Cambria Math" panose="02040503050406030204" pitchFamily="18" charset="0"/>
                            <a:ea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ℱ</m:t>
                        </m:r>
                      </m:e>
                      <m:sup>
                        <m:r>
                          <a:rPr lang="en-US" altLang="ja-JP" sz="1800" b="0" i="1" smtClean="0">
                            <a:latin typeface="Cambria Math" panose="02040503050406030204" pitchFamily="18" charset="0"/>
                            <a:ea typeface="Cambria Math" panose="02040503050406030204" pitchFamily="18" charset="0"/>
                          </a:rPr>
                          <m:t>−1</m:t>
                        </m:r>
                      </m:sup>
                    </m:sSup>
                    <m:d>
                      <m:dPr>
                        <m:ctrlPr>
                          <a:rPr lang="en-US" altLang="ja-JP" sz="1800" b="0" i="1" smtClean="0">
                            <a:latin typeface="Cambria Math" panose="02040503050406030204" pitchFamily="18" charset="0"/>
                            <a:ea typeface="Cambria Math" panose="02040503050406030204" pitchFamily="18" charset="0"/>
                          </a:rPr>
                        </m:ctrlPr>
                      </m:dPr>
                      <m:e>
                        <m:r>
                          <a:rPr lang="en-US" altLang="ja-JP" sz="1800" i="1">
                            <a:latin typeface="Cambria Math" panose="02040503050406030204" pitchFamily="18" charset="0"/>
                            <a:ea typeface="Cambria Math" panose="02040503050406030204" pitchFamily="18" charset="0"/>
                          </a:rPr>
                          <m:t>ℱ</m:t>
                        </m:r>
                        <m:d>
                          <m:dPr>
                            <m:ctrlPr>
                              <a:rPr lang="en-US"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d>
                                  <m:dPr>
                                    <m:ctrlPr>
                                      <a:rPr lang="en-US" altLang="ja-JP" sz="1800" b="0" i="1" smtClean="0">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𝑏</m:t>
                                        </m:r>
                                      </m:e>
                                      <m:sup>
                                        <m:r>
                                          <a:rPr lang="en-US" altLang="ja-JP" sz="1800" b="0" i="1" smtClean="0">
                                            <a:latin typeface="Cambria Math" panose="02040503050406030204" pitchFamily="18" charset="0"/>
                                          </a:rPr>
                                          <m:t>2</m:t>
                                        </m:r>
                                      </m:sup>
                                    </m:sSup>
                                  </m:e>
                                </m:d>
                              </m:num>
                              <m:den>
                                <m:r>
                                  <a:rPr lang="en-US" altLang="ja-JP" sz="1800">
                                    <a:latin typeface="Cambria Math" panose="02040503050406030204" pitchFamily="18" charset="0"/>
                                  </a:rPr>
                                  <m:t>2</m:t>
                                </m:r>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i="1" dirty="0" smtClean="0">
                    <a:latin typeface="Cambria Math" panose="02040503050406030204" pitchFamily="18" charset="0"/>
                  </a:rPr>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endParaRPr lang="ja-JP" altLang="ja-JP" sz="1800" dirty="0"/>
              </a:p>
              <a:p>
                <a:pPr marL="0" indent="0">
                  <a:lnSpc>
                    <a:spcPct val="100000"/>
                  </a:lnSpc>
                  <a:spcBef>
                    <a:spcPts val="600"/>
                  </a:spcBef>
                  <a:buNone/>
                </a:pPr>
                <a14:m>
                  <m:oMath xmlns:m="http://schemas.openxmlformats.org/officeDocument/2006/math">
                    <m:r>
                      <a:rPr lang="en-US" altLang="ja-JP" sz="1800" b="0" i="1" smtClean="0">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ad>
                          <m:radPr>
                            <m:degHide m:val="on"/>
                            <m:ctrlPr>
                              <a:rPr lang="en-US" altLang="ja-JP" sz="1800" b="0" i="1" smtClean="0">
                                <a:latin typeface="Cambria Math" panose="02040503050406030204" pitchFamily="18" charset="0"/>
                              </a:rPr>
                            </m:ctrlPr>
                          </m:radPr>
                          <m:deg/>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kumimoji="1" lang="ja-JP" altLang="en-US" sz="1800" dirty="0" smtClean="0"/>
                  <a:t> </a:t>
                </a: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5794" y="1480066"/>
                <a:ext cx="5688631" cy="5377934"/>
              </a:xfrm>
              <a:blipFill rotWithShape="0">
                <a:blip r:embed="rId3"/>
                <a:stretch>
                  <a:fillRect l="-857" t="-10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404192" y="155518"/>
                <a:ext cx="7505359" cy="1077346"/>
              </a:xfrm>
              <a:prstGeom prst="rect">
                <a:avLst/>
              </a:prstGeom>
              <a:solidFill>
                <a:schemeClr val="accent4">
                  <a:lumMod val="20000"/>
                  <a:lumOff val="80000"/>
                </a:schemeClr>
              </a:solidFill>
            </p:spPr>
            <p:txBody>
              <a:bodyPr wrap="square" rtlCol="0">
                <a:spAutoFit/>
              </a:bodyPr>
              <a:lstStyle/>
              <a:p>
                <a:pPr>
                  <a:spcBef>
                    <a:spcPts val="600"/>
                  </a:spcBef>
                </a:pPr>
                <a14:m>
                  <m:oMath xmlns:m="http://schemas.openxmlformats.org/officeDocument/2006/math">
                    <m:sSub>
                      <m:sSubPr>
                        <m:ctrlPr>
                          <a:rPr lang="ja-JP" altLang="ja-JP" sz="2800" i="1" smtClean="0">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i="1">
                            <a:latin typeface="Cambria Math" panose="02040503050406030204" pitchFamily="18" charset="0"/>
                          </a:rPr>
                          <m:t>𝑎</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b="0" i="1" smtClean="0">
                            <a:latin typeface="Cambria Math" panose="02040503050406030204" pitchFamily="18" charset="0"/>
                          </a:rPr>
                          <m:t>𝑏</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を連続して畳み込むのは</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ad>
                          <m:radPr>
                            <m:degHide m:val="on"/>
                            <m:ctrlPr>
                              <a:rPr lang="en-US" altLang="ja-JP" sz="2800" b="0" i="1" smtClean="0">
                                <a:latin typeface="Cambria Math" panose="02040503050406030204" pitchFamily="18" charset="0"/>
                              </a:rPr>
                            </m:ctrlPr>
                          </m:radPr>
                          <m:deg/>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𝑎</m:t>
                                </m:r>
                              </m:e>
                              <m:sup>
                                <m:r>
                                  <a:rPr lang="en-US" altLang="ja-JP" sz="2800" b="0" i="1" smtClean="0">
                                    <a:latin typeface="Cambria Math" panose="02040503050406030204" pitchFamily="18" charset="0"/>
                                  </a:rPr>
                                  <m:t>2</m:t>
                                </m:r>
                              </m:sup>
                            </m:sSup>
                            <m:r>
                              <a:rPr lang="en-US" altLang="ja-JP" sz="2800" b="0" i="1"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𝑏</m:t>
                                </m:r>
                              </m:e>
                              <m:sup>
                                <m:r>
                                  <a:rPr lang="en-US" altLang="ja-JP" sz="2800" b="0" i="1" smtClean="0">
                                    <a:latin typeface="Cambria Math" panose="02040503050406030204" pitchFamily="18" charset="0"/>
                                  </a:rPr>
                                  <m:t>2</m:t>
                                </m:r>
                              </m:sup>
                            </m:sSup>
                          </m:e>
                        </m:rad>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を一度だけ畳み込むことと等しい</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04192" y="155518"/>
                <a:ext cx="7505359" cy="1077346"/>
              </a:xfrm>
              <a:prstGeom prst="rect">
                <a:avLst/>
              </a:prstGeom>
              <a:blipFill rotWithShape="0">
                <a:blip r:embed="rId4"/>
                <a:stretch>
                  <a:fillRect l="-406" t="-5114" b="-14773"/>
                </a:stretch>
              </a:blipFill>
            </p:spPr>
            <p:txBody>
              <a:bodyPr/>
              <a:lstStyle/>
              <a:p>
                <a:r>
                  <a:rPr lang="ja-JP" altLang="en-US">
                    <a:noFill/>
                  </a:rPr>
                  <a:t> </a:t>
                </a:r>
              </a:p>
            </p:txBody>
          </p:sp>
        </mc:Fallback>
      </mc:AlternateContent>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9343" y="4730942"/>
            <a:ext cx="1964282" cy="1964282"/>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9343" y="2272255"/>
            <a:ext cx="1964282" cy="1964282"/>
          </a:xfrm>
          <a:prstGeom prst="rect">
            <a:avLst/>
          </a:prstGeom>
        </p:spPr>
      </p:pic>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8304" y="0"/>
            <a:ext cx="1964282" cy="1964282"/>
          </a:xfrm>
          <a:prstGeom prst="rect">
            <a:avLst/>
          </a:prstGeom>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11509" y="4747714"/>
            <a:ext cx="1947510" cy="1947510"/>
          </a:xfrm>
          <a:prstGeom prst="rect">
            <a:avLst/>
          </a:prstGeom>
        </p:spPr>
      </p:pic>
      <p:sp>
        <p:nvSpPr>
          <p:cNvPr id="11" name="右矢印 10"/>
          <p:cNvSpPr/>
          <p:nvPr/>
        </p:nvSpPr>
        <p:spPr>
          <a:xfrm rot="4500000">
            <a:off x="9395079" y="3113681"/>
            <a:ext cx="20721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10431131" y="2855312"/>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=5</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431131" y="2855312"/>
                <a:ext cx="1317990" cy="461665"/>
              </a:xfrm>
              <a:prstGeom prst="rect">
                <a:avLst/>
              </a:prstGeom>
              <a:blipFill rotWithShape="0">
                <a:blip r:embed="rId9"/>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6899977" y="1332555"/>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=3</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6899977" y="1332555"/>
                <a:ext cx="1317990" cy="461665"/>
              </a:xfrm>
              <a:prstGeom prst="rect">
                <a:avLst/>
              </a:prstGeom>
              <a:blipFill rotWithShape="0">
                <a:blip r:embed="rId10"/>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6512990" y="4261938"/>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=4</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6512990" y="4261938"/>
                <a:ext cx="1317990" cy="461665"/>
              </a:xfrm>
              <a:prstGeom prst="rect">
                <a:avLst/>
              </a:prstGeom>
              <a:blipFill rotWithShape="0">
                <a:blip r:embed="rId11"/>
                <a:stretch>
                  <a:fillRect b="-10526"/>
                </a:stretch>
              </a:blipFill>
            </p:spPr>
            <p:txBody>
              <a:bodyPr/>
              <a:lstStyle/>
              <a:p>
                <a:r>
                  <a:rPr lang="ja-JP" altLang="en-US">
                    <a:noFill/>
                  </a:rPr>
                  <a:t> </a:t>
                </a:r>
              </a:p>
            </p:txBody>
          </p:sp>
        </mc:Fallback>
      </mc:AlternateContent>
      <p:sp>
        <p:nvSpPr>
          <p:cNvPr id="15" name="右矢印 14"/>
          <p:cNvSpPr/>
          <p:nvPr/>
        </p:nvSpPr>
        <p:spPr>
          <a:xfrm rot="6880804">
            <a:off x="7711963" y="1503617"/>
            <a:ext cx="99631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rot="5400000">
            <a:off x="7711139" y="4282072"/>
            <a:ext cx="5606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左右矢印 1"/>
          <p:cNvSpPr/>
          <p:nvPr/>
        </p:nvSpPr>
        <p:spPr>
          <a:xfrm>
            <a:off x="9042834" y="5470767"/>
            <a:ext cx="999466"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411675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8981" y="365126"/>
            <a:ext cx="11210486" cy="733270"/>
          </a:xfrm>
        </p:spPr>
        <p:txBody>
          <a:bodyPr>
            <a:normAutofit/>
          </a:bodyPr>
          <a:lstStyle/>
          <a:p>
            <a:r>
              <a:rPr kumimoji="1" lang="ja-JP" altLang="en-US" sz="4000" dirty="0" smtClean="0"/>
              <a:t>スケールスペース</a:t>
            </a:r>
            <a:endParaRPr kumimoji="1" lang="ja-JP" altLang="en-US" sz="4000" dirty="0"/>
          </a:p>
        </p:txBody>
      </p:sp>
      <p:sp>
        <p:nvSpPr>
          <p:cNvPr id="3" name="コンテンツ プレースホルダー 2"/>
          <p:cNvSpPr>
            <a:spLocks noGrp="1"/>
          </p:cNvSpPr>
          <p:nvPr>
            <p:ph idx="1"/>
          </p:nvPr>
        </p:nvSpPr>
        <p:spPr>
          <a:xfrm>
            <a:off x="608981" y="1456432"/>
            <a:ext cx="11210486" cy="2059878"/>
          </a:xfrm>
        </p:spPr>
        <p:txBody>
          <a:bodyPr/>
          <a:lstStyle/>
          <a:p>
            <a:r>
              <a:rPr lang="ja-JP" altLang="en-US" dirty="0" smtClean="0"/>
              <a:t>画像</a:t>
            </a:r>
            <a:r>
              <a:rPr lang="ja-JP" altLang="en-US" dirty="0"/>
              <a:t>の撮影法</a:t>
            </a:r>
            <a:r>
              <a:rPr lang="ja-JP" altLang="en-US" dirty="0" smtClean="0"/>
              <a:t>によって，対象物の大きさは変化する</a:t>
            </a:r>
            <a:endParaRPr lang="en-US" altLang="ja-JP" dirty="0" smtClean="0"/>
          </a:p>
          <a:p>
            <a:r>
              <a:rPr kumimoji="1" lang="ja-JP" altLang="en-US" dirty="0"/>
              <a:t>大きさの</a:t>
            </a:r>
            <a:r>
              <a:rPr kumimoji="1" lang="ja-JP" altLang="en-US" dirty="0" smtClean="0"/>
              <a:t>異なる</a:t>
            </a:r>
            <a:r>
              <a:rPr lang="ja-JP" altLang="en-US" dirty="0"/>
              <a:t>物体</a:t>
            </a:r>
            <a:r>
              <a:rPr kumimoji="1" lang="ja-JP" altLang="en-US" dirty="0" smtClean="0"/>
              <a:t>（特徴量）の比較は結構難しい</a:t>
            </a:r>
            <a:endParaRPr kumimoji="1" lang="en-US" altLang="ja-JP" dirty="0" smtClean="0"/>
          </a:p>
          <a:p>
            <a:r>
              <a:rPr lang="ja-JP" altLang="en-US" dirty="0"/>
              <a:t>元</a:t>
            </a:r>
            <a:r>
              <a:rPr lang="ja-JP" altLang="en-US" dirty="0" smtClean="0"/>
              <a:t>画像に</a:t>
            </a:r>
            <a:r>
              <a:rPr lang="en-US" altLang="ja-JP" i="1" dirty="0" smtClean="0"/>
              <a:t>σ</a:t>
            </a:r>
            <a:r>
              <a:rPr lang="ja-JP" altLang="en-US" i="1" dirty="0" smtClean="0"/>
              <a:t>の異なるガウシアンフィルタを適用し，スケールの</a:t>
            </a:r>
            <a:r>
              <a:rPr lang="ja-JP" altLang="en-US" i="1" dirty="0"/>
              <a:t>異なる</a:t>
            </a:r>
            <a:r>
              <a:rPr lang="ja-JP" altLang="en-US" i="1" dirty="0" smtClean="0"/>
              <a:t>複数画像を利用して画像処理を行おう，という考え方</a:t>
            </a:r>
            <a:endParaRPr lang="en-US" altLang="ja-JP" i="1"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183" y="3516310"/>
            <a:ext cx="2118755" cy="2118755"/>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5315" y="3516310"/>
            <a:ext cx="2118755" cy="2118755"/>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0447" y="3516310"/>
            <a:ext cx="2118755" cy="2118755"/>
          </a:xfrm>
          <a:prstGeom prst="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5579" y="3516310"/>
            <a:ext cx="2118755" cy="2118755"/>
          </a:xfrm>
          <a:prstGeom prst="rect">
            <a:avLst/>
          </a:prstGeom>
        </p:spPr>
      </p:pic>
      <p:pic>
        <p:nvPicPr>
          <p:cNvPr id="11" name="図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00712" y="3516310"/>
            <a:ext cx="2118755" cy="2118755"/>
          </a:xfrm>
          <a:prstGeom prst="rect">
            <a:avLst/>
          </a:prstGeom>
        </p:spPr>
      </p:pic>
    </p:spTree>
    <p:extLst>
      <p:ext uri="{BB962C8B-B14F-4D97-AF65-F5344CB8AC3E}">
        <p14:creationId xmlns:p14="http://schemas.microsoft.com/office/powerpoint/2010/main" val="10736610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04133" y="133350"/>
            <a:ext cx="8257452" cy="733270"/>
          </a:xfrm>
        </p:spPr>
        <p:txBody>
          <a:bodyPr>
            <a:normAutofit/>
          </a:bodyPr>
          <a:lstStyle/>
          <a:p>
            <a:pPr algn="r"/>
            <a:r>
              <a:rPr kumimoji="1" lang="en-US" altLang="ja-JP" sz="3600" dirty="0" err="1" smtClean="0"/>
              <a:t>DoG</a:t>
            </a:r>
            <a:r>
              <a:rPr kumimoji="1" lang="en-US" altLang="ja-JP" sz="3600" dirty="0" smtClean="0"/>
              <a:t> : Difference of Gaussian</a:t>
            </a:r>
            <a:endParaRPr kumimoji="1" lang="ja-JP" altLang="en-US" sz="3600" dirty="0"/>
          </a:p>
        </p:txBody>
      </p:sp>
      <p:sp>
        <p:nvSpPr>
          <p:cNvPr id="4" name="正方形/長方形 3"/>
          <p:cNvSpPr/>
          <p:nvPr/>
        </p:nvSpPr>
        <p:spPr>
          <a:xfrm>
            <a:off x="7023597" y="985391"/>
            <a:ext cx="5168403" cy="1938992"/>
          </a:xfrm>
          <a:prstGeom prst="rect">
            <a:avLst/>
          </a:prstGeom>
        </p:spPr>
        <p:txBody>
          <a:bodyPr wrap="non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スケールを考慮して特徴点を検出する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異なる</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σ</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のガウシアンフィルタをかける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かした画像の差分を計算</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これが</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ifference </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f </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G</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aussian”</a:t>
            </a:r>
          </a:p>
          <a:p>
            <a:pPr marL="457200" indent="-457200">
              <a:spcBef>
                <a:spcPts val="600"/>
              </a:spcBef>
              <a:buFont typeface="+mj-lt"/>
              <a:buAutoNum type="arabicPeriod"/>
            </a:pPr>
            <a:r>
              <a:rPr lang="en-US" altLang="ja-JP" sz="2000" dirty="0" err="1" smtClean="0">
                <a:latin typeface="メイリオ" panose="020B0604030504040204" pitchFamily="50" charset="-128"/>
                <a:ea typeface="メイリオ" panose="020B0604030504040204" pitchFamily="50" charset="-128"/>
                <a:cs typeface="メイリオ" panose="020B0604030504040204" pitchFamily="50" charset="-128"/>
              </a:rPr>
              <a:t>DoG</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画像中で局所最大・最小点を発見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p:cNvSpPr/>
          <p:nvPr/>
        </p:nvSpPr>
        <p:spPr>
          <a:xfrm>
            <a:off x="426832" y="7457807"/>
            <a:ext cx="4288353" cy="338554"/>
          </a:xfrm>
          <a:prstGeom prst="rect">
            <a:avLst/>
          </a:prstGeom>
        </p:spPr>
        <p:txBody>
          <a:bodyPr wrap="none">
            <a:spAutoFit/>
          </a:bodyPr>
          <a:lstStyle/>
          <a:p>
            <a:r>
              <a:rPr lang="ja-JP" altLang="en-US" sz="2400" baseline="-25000" dirty="0" smtClean="0">
                <a:latin typeface="メイリオ" panose="020B0604030504040204" pitchFamily="50" charset="-128"/>
                <a:ea typeface="メイリオ" panose="020B0604030504040204" pitchFamily="50" charset="-128"/>
                <a:cs typeface="メイリオ" panose="020B0604030504040204" pitchFamily="50" charset="-128"/>
              </a:rPr>
              <a:t>異なるスケールのガウシアンフィルタを適用</a:t>
            </a:r>
            <a:endParaRPr lang="en-US" altLang="ja-JP" sz="2400"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矢印コネクタ 21"/>
          <p:cNvCxnSpPr/>
          <p:nvPr/>
        </p:nvCxnSpPr>
        <p:spPr>
          <a:xfrm>
            <a:off x="3072463" y="496333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3060106" y="6031643"/>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072463" y="35546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3060106" y="4598259"/>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3072463" y="2244851"/>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3060106" y="3300800"/>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072463" y="7987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060106" y="1854716"/>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円/楕円 39"/>
          <p:cNvSpPr/>
          <p:nvPr/>
        </p:nvSpPr>
        <p:spPr>
          <a:xfrm>
            <a:off x="4508500" y="5675527"/>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1" name="円/楕円 40"/>
          <p:cNvSpPr/>
          <p:nvPr/>
        </p:nvSpPr>
        <p:spPr>
          <a:xfrm>
            <a:off x="4508500" y="42418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2" name="円/楕円 41"/>
          <p:cNvSpPr/>
          <p:nvPr/>
        </p:nvSpPr>
        <p:spPr>
          <a:xfrm>
            <a:off x="4508500" y="2944684"/>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3" name="円/楕円 42"/>
          <p:cNvSpPr/>
          <p:nvPr/>
        </p:nvSpPr>
        <p:spPr>
          <a:xfrm>
            <a:off x="4508500" y="14986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mc:AlternateContent xmlns:mc="http://schemas.openxmlformats.org/markup-compatibility/2006" xmlns:a14="http://schemas.microsoft.com/office/drawing/2010/main">
        <mc:Choice Requires="a14">
          <p:sp>
            <p:nvSpPr>
              <p:cNvPr id="44" name="正方形/長方形 43"/>
              <p:cNvSpPr/>
              <p:nvPr/>
            </p:nvSpPr>
            <p:spPr>
              <a:xfrm>
                <a:off x="319061" y="57208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𝑘</m:t>
                              </m:r>
                            </m:e>
                            <m:sup>
                              <m:r>
                                <a:rPr lang="en-US" altLang="ja-JP" sz="3200" b="0" i="1" smtClean="0">
                                  <a:latin typeface="Cambria Math" panose="02040503050406030204" pitchFamily="18" charset="0"/>
                                </a:rPr>
                                <m:t>0</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319061" y="5720834"/>
                <a:ext cx="1644040" cy="591059"/>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319061" y="44635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1</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319061" y="4463534"/>
                <a:ext cx="1644040" cy="591059"/>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319061" y="31109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2</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319061" y="3110984"/>
                <a:ext cx="1644040" cy="59105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319061" y="18536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3</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319061" y="1853684"/>
                <a:ext cx="1644040" cy="59105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319061" y="4058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4</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19061" y="405884"/>
                <a:ext cx="1644040" cy="591059"/>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55" name="グループ化 54"/>
          <p:cNvGrpSpPr/>
          <p:nvPr/>
        </p:nvGrpSpPr>
        <p:grpSpPr>
          <a:xfrm>
            <a:off x="1870076" y="109239"/>
            <a:ext cx="1700439" cy="6690705"/>
            <a:chOff x="-5343525" y="-4914900"/>
            <a:chExt cx="4667250" cy="18364200"/>
          </a:xfrm>
        </p:grpSpPr>
        <p:pic>
          <p:nvPicPr>
            <p:cNvPr id="50" name="図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43525" y="-4914900"/>
              <a:ext cx="4667250" cy="3505200"/>
            </a:xfrm>
            <a:prstGeom prst="rect">
              <a:avLst/>
            </a:prstGeom>
          </p:spPr>
        </p:pic>
        <p:pic>
          <p:nvPicPr>
            <p:cNvPr id="51" name="図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3525" y="9944100"/>
              <a:ext cx="4667250" cy="3505200"/>
            </a:xfrm>
            <a:prstGeom prst="rect">
              <a:avLst/>
            </a:prstGeom>
          </p:spPr>
        </p:pic>
        <p:pic>
          <p:nvPicPr>
            <p:cNvPr id="52" name="図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43525" y="6229350"/>
              <a:ext cx="4667250" cy="3505200"/>
            </a:xfrm>
            <a:prstGeom prst="rect">
              <a:avLst/>
            </a:prstGeom>
          </p:spPr>
        </p:pic>
        <p:pic>
          <p:nvPicPr>
            <p:cNvPr id="53" name="図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43525" y="2514600"/>
              <a:ext cx="4667250" cy="3505200"/>
            </a:xfrm>
            <a:prstGeom prst="rect">
              <a:avLst/>
            </a:prstGeom>
          </p:spPr>
        </p:pic>
        <p:pic>
          <p:nvPicPr>
            <p:cNvPr id="54" name="図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525" y="-1200150"/>
              <a:ext cx="4667250" cy="3505200"/>
            </a:xfrm>
            <a:prstGeom prst="rect">
              <a:avLst/>
            </a:prstGeom>
          </p:spPr>
        </p:pic>
      </p:grpSp>
      <p:grpSp>
        <p:nvGrpSpPr>
          <p:cNvPr id="64" name="グループ化 63"/>
          <p:cNvGrpSpPr/>
          <p:nvPr/>
        </p:nvGrpSpPr>
        <p:grpSpPr>
          <a:xfrm>
            <a:off x="5128352" y="1136821"/>
            <a:ext cx="1704967" cy="5664030"/>
            <a:chOff x="16809547" y="-4630482"/>
            <a:chExt cx="4667250" cy="15504959"/>
          </a:xfrm>
        </p:grpSpPr>
        <p:pic>
          <p:nvPicPr>
            <p:cNvPr id="60" name="図 5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grpSp>
        <p:nvGrpSpPr>
          <p:cNvPr id="187" name="グループ化 186"/>
          <p:cNvGrpSpPr/>
          <p:nvPr/>
        </p:nvGrpSpPr>
        <p:grpSpPr>
          <a:xfrm>
            <a:off x="7454930" y="3050482"/>
            <a:ext cx="1555720" cy="1549557"/>
            <a:chOff x="7797830" y="3050482"/>
            <a:chExt cx="1309099" cy="1303913"/>
          </a:xfrm>
          <a:scene3d>
            <a:camera prst="isometricOffAxis1Top">
              <a:rot lat="18600000" lon="19200000" rev="2400000"/>
            </a:camera>
            <a:lightRig rig="threePt" dir="t"/>
          </a:scene3d>
        </p:grpSpPr>
        <p:sp>
          <p:nvSpPr>
            <p:cNvPr id="168" name="正方形/長方形 167"/>
            <p:cNvSpPr/>
            <p:nvPr/>
          </p:nvSpPr>
          <p:spPr>
            <a:xfrm>
              <a:off x="7981950" y="3419475"/>
              <a:ext cx="564356" cy="56435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97830" y="3050482"/>
              <a:ext cx="1309099" cy="1303913"/>
              <a:chOff x="1003300" y="3915259"/>
              <a:chExt cx="1819651" cy="1812442"/>
            </a:xfrm>
          </p:grpSpPr>
          <p:sp>
            <p:nvSpPr>
              <p:cNvPr id="67" name="正方形/長方形 66"/>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p:nvGrpSpPr>
            <p:grpSpPr>
              <a:xfrm>
                <a:off x="1260475" y="3915259"/>
                <a:ext cx="1308100" cy="1812442"/>
                <a:chOff x="1260475" y="3915258"/>
                <a:chExt cx="1308100" cy="1893053"/>
              </a:xfrm>
            </p:grpSpPr>
            <p:cxnSp>
              <p:nvCxnSpPr>
                <p:cNvPr id="76" name="直線コネクタ 7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rot="5400000">
                <a:off x="1262250" y="3910685"/>
                <a:ext cx="1308100" cy="1813302"/>
                <a:chOff x="1260475" y="3915258"/>
                <a:chExt cx="1308100" cy="1893053"/>
              </a:xfrm>
            </p:grpSpPr>
            <p:cxnSp>
              <p:nvCxnSpPr>
                <p:cNvPr id="70" name="直線コネクタ 69"/>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6" name="グループ化 185"/>
          <p:cNvGrpSpPr/>
          <p:nvPr/>
        </p:nvGrpSpPr>
        <p:grpSpPr>
          <a:xfrm>
            <a:off x="7454930" y="4189569"/>
            <a:ext cx="1555720" cy="1549557"/>
            <a:chOff x="7797830" y="4471509"/>
            <a:chExt cx="1309099" cy="1303913"/>
          </a:xfrm>
          <a:scene3d>
            <a:camera prst="isometricOffAxis1Top">
              <a:rot lat="18600000" lon="19200000" rev="2400000"/>
            </a:camera>
            <a:lightRig rig="threePt" dir="t"/>
          </a:scene3d>
        </p:grpSpPr>
        <p:sp>
          <p:nvSpPr>
            <p:cNvPr id="132" name="正方形/長方形 131"/>
            <p:cNvSpPr/>
            <p:nvPr/>
          </p:nvSpPr>
          <p:spPr>
            <a:xfrm>
              <a:off x="7981950" y="4838700"/>
              <a:ext cx="571500" cy="5715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p:cNvSpPr/>
            <p:nvPr/>
          </p:nvSpPr>
          <p:spPr>
            <a:xfrm>
              <a:off x="8167688" y="5029200"/>
              <a:ext cx="190500" cy="1905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p:cNvGrpSpPr/>
            <p:nvPr/>
          </p:nvGrpSpPr>
          <p:grpSpPr>
            <a:xfrm>
              <a:off x="7797830" y="4471509"/>
              <a:ext cx="1309099" cy="1303913"/>
              <a:chOff x="1003300" y="3915259"/>
              <a:chExt cx="1819651" cy="1812442"/>
            </a:xfrm>
          </p:grpSpPr>
          <p:sp>
            <p:nvSpPr>
              <p:cNvPr id="83" name="正方形/長方形 82"/>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4" name="グループ化 83"/>
              <p:cNvGrpSpPr/>
              <p:nvPr/>
            </p:nvGrpSpPr>
            <p:grpSpPr>
              <a:xfrm>
                <a:off x="1260475" y="3915259"/>
                <a:ext cx="1308100" cy="1812442"/>
                <a:chOff x="1260475" y="3915258"/>
                <a:chExt cx="1308100" cy="1893053"/>
              </a:xfrm>
            </p:grpSpPr>
            <p:cxnSp>
              <p:nvCxnSpPr>
                <p:cNvPr id="92" name="直線コネクタ 9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rot="5400000">
                <a:off x="1262250" y="3910685"/>
                <a:ext cx="1308100" cy="1813302"/>
                <a:chOff x="1260475" y="3915258"/>
                <a:chExt cx="1308100" cy="1893053"/>
              </a:xfrm>
            </p:grpSpPr>
            <p:cxnSp>
              <p:nvCxnSpPr>
                <p:cNvPr id="86" name="直線コネクタ 8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5" name="グループ化 184"/>
          <p:cNvGrpSpPr/>
          <p:nvPr/>
        </p:nvGrpSpPr>
        <p:grpSpPr>
          <a:xfrm>
            <a:off x="7454930" y="5400943"/>
            <a:ext cx="1555720" cy="1549557"/>
            <a:chOff x="7797830" y="5941963"/>
            <a:chExt cx="1309099" cy="1303913"/>
          </a:xfrm>
          <a:scene3d>
            <a:camera prst="isometricOffAxis1Top">
              <a:rot lat="18600000" lon="19200000" rev="2400000"/>
            </a:camera>
            <a:lightRig rig="threePt" dir="t"/>
          </a:scene3d>
        </p:grpSpPr>
        <p:sp>
          <p:nvSpPr>
            <p:cNvPr id="133" name="正方形/長方形 132"/>
            <p:cNvSpPr/>
            <p:nvPr/>
          </p:nvSpPr>
          <p:spPr>
            <a:xfrm>
              <a:off x="7981950" y="6305550"/>
              <a:ext cx="565150" cy="56515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8" name="グループ化 97"/>
            <p:cNvGrpSpPr/>
            <p:nvPr/>
          </p:nvGrpSpPr>
          <p:grpSpPr>
            <a:xfrm>
              <a:off x="7797830" y="5941963"/>
              <a:ext cx="1309099" cy="1303913"/>
              <a:chOff x="1003300" y="3915259"/>
              <a:chExt cx="1819651" cy="1812442"/>
            </a:xfrm>
          </p:grpSpPr>
          <p:sp>
            <p:nvSpPr>
              <p:cNvPr id="99" name="正方形/長方形 98"/>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0" name="グループ化 99"/>
              <p:cNvGrpSpPr/>
              <p:nvPr/>
            </p:nvGrpSpPr>
            <p:grpSpPr>
              <a:xfrm>
                <a:off x="1260475" y="3915259"/>
                <a:ext cx="1308100" cy="1812442"/>
                <a:chOff x="1260475" y="3915258"/>
                <a:chExt cx="1308100" cy="1893053"/>
              </a:xfrm>
            </p:grpSpPr>
            <p:cxnSp>
              <p:nvCxnSpPr>
                <p:cNvPr id="108" name="直線コネクタ 107"/>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1" name="グループ化 100"/>
              <p:cNvGrpSpPr/>
              <p:nvPr/>
            </p:nvGrpSpPr>
            <p:grpSpPr>
              <a:xfrm rot="5400000">
                <a:off x="1262250" y="3910685"/>
                <a:ext cx="1308100" cy="1813302"/>
                <a:chOff x="1260475" y="3915258"/>
                <a:chExt cx="1308100" cy="1893053"/>
              </a:xfrm>
            </p:grpSpPr>
            <p:cxnSp>
              <p:nvCxnSpPr>
                <p:cNvPr id="102" name="直線コネクタ 10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190" name="正方形/長方形 189"/>
          <p:cNvSpPr/>
          <p:nvPr/>
        </p:nvSpPr>
        <p:spPr>
          <a:xfrm>
            <a:off x="9315449" y="4436244"/>
            <a:ext cx="2876551" cy="1200329"/>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注目画素（赤）の</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次元的な隣接画素（黄色）を考慮して局所最大・最小かどうかを判断する</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93421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2433" y="133350"/>
            <a:ext cx="8257452" cy="733270"/>
          </a:xfrm>
        </p:spPr>
        <p:txBody>
          <a:bodyPr>
            <a:normAutofit/>
          </a:bodyPr>
          <a:lstStyle/>
          <a:p>
            <a:pPr algn="ctr"/>
            <a:r>
              <a:rPr kumimoji="1" lang="en-US" altLang="ja-JP" sz="3600" dirty="0" err="1" smtClean="0"/>
              <a:t>DoG</a:t>
            </a:r>
            <a:r>
              <a:rPr kumimoji="1" lang="en-US" altLang="ja-JP" sz="3600" dirty="0" smtClean="0"/>
              <a:t> : Difference of Gaussian</a:t>
            </a:r>
            <a:endParaRPr kumimoji="1" lang="ja-JP" altLang="en-US" sz="3600" dirty="0"/>
          </a:p>
        </p:txBody>
      </p:sp>
      <p:grpSp>
        <p:nvGrpSpPr>
          <p:cNvPr id="64" name="グループ化 63"/>
          <p:cNvGrpSpPr/>
          <p:nvPr/>
        </p:nvGrpSpPr>
        <p:grpSpPr>
          <a:xfrm>
            <a:off x="994502" y="1136821"/>
            <a:ext cx="1704967" cy="5664030"/>
            <a:chOff x="16809547" y="-4630482"/>
            <a:chExt cx="4667250" cy="15504959"/>
          </a:xfrm>
        </p:grpSpPr>
        <p:pic>
          <p:nvPicPr>
            <p:cNvPr id="60" name="図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sp>
        <p:nvSpPr>
          <p:cNvPr id="6" name="正方形/長方形 5"/>
          <p:cNvSpPr/>
          <p:nvPr/>
        </p:nvSpPr>
        <p:spPr>
          <a:xfrm>
            <a:off x="11314387" y="0"/>
            <a:ext cx="877613" cy="369332"/>
          </a:xfrm>
          <a:prstGeom prst="rect">
            <a:avLst/>
          </a:prstGeom>
          <a:solidFill>
            <a:schemeClr val="accent4"/>
          </a:solidFill>
        </p:spPr>
        <p:txBody>
          <a:bodyPr wrap="none">
            <a:spAutoFit/>
          </a:bodyPr>
          <a:lstStyle/>
          <a:p>
            <a:r>
              <a:rPr lang="en-US" altLang="ja-JP" dirty="0" smtClean="0"/>
              <a:t>DoG.py</a:t>
            </a:r>
            <a:endParaRPr lang="ja-JP" altLang="en-US" dirty="0"/>
          </a:p>
        </p:txBody>
      </p:sp>
      <p:sp>
        <p:nvSpPr>
          <p:cNvPr id="116" name="正方形/長方形 115"/>
          <p:cNvSpPr/>
          <p:nvPr/>
        </p:nvSpPr>
        <p:spPr>
          <a:xfrm>
            <a:off x="3465787" y="5688449"/>
            <a:ext cx="8135560" cy="1169551"/>
          </a:xfrm>
          <a:prstGeom prst="rect">
            <a:avLst/>
          </a:prstGeom>
          <a:noFill/>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局所的に輝度値が高い・低い点やエッジ，コーナーなどが検出される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その特徴</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が現れたスケールも同時に得られる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（どの解像度でその点が特徴的だったかが分かる）</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6"/>
          <a:stretch>
            <a:fillRect/>
          </a:stretch>
        </p:blipFill>
        <p:spPr>
          <a:xfrm>
            <a:off x="3572204" y="1136821"/>
            <a:ext cx="5813452" cy="4360089"/>
          </a:xfrm>
          <a:prstGeom prst="rect">
            <a:avLst/>
          </a:prstGeom>
        </p:spPr>
      </p:pic>
    </p:spTree>
    <p:extLst>
      <p:ext uri="{BB962C8B-B14F-4D97-AF65-F5344CB8AC3E}">
        <p14:creationId xmlns:p14="http://schemas.microsoft.com/office/powerpoint/2010/main" val="3863980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65126"/>
            <a:ext cx="11708780" cy="733270"/>
          </a:xfrm>
        </p:spPr>
        <p:txBody>
          <a:bodyPr>
            <a:normAutofit/>
          </a:bodyPr>
          <a:lstStyle/>
          <a:p>
            <a:r>
              <a:rPr kumimoji="1" lang="ja-JP" altLang="en-US" sz="3600" dirty="0" smtClean="0"/>
              <a:t>まとめ</a:t>
            </a:r>
            <a:r>
              <a:rPr kumimoji="1" lang="en-US" altLang="ja-JP" sz="3600" dirty="0" smtClean="0"/>
              <a:t>: </a:t>
            </a:r>
            <a:r>
              <a:rPr kumimoji="1" lang="ja-JP" altLang="en-US" sz="3600" dirty="0" smtClean="0"/>
              <a:t>ガウシアンフィルタとその応用</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343722"/>
                <a:ext cx="7636313" cy="5296829"/>
              </a:xfrm>
            </p:spPr>
            <p:txBody>
              <a:bodyPr>
                <a:normAutofit fontScale="92500" lnSpcReduction="10000"/>
              </a:bodyPr>
              <a:lstStyle/>
              <a:p>
                <a:pPr>
                  <a:lnSpc>
                    <a:spcPct val="100000"/>
                  </a:lnSpc>
                </a:pPr>
                <a:r>
                  <a:rPr lang="ja-JP" altLang="en-US" sz="2400" dirty="0" smtClean="0"/>
                  <a:t>画像処理</a:t>
                </a:r>
                <a:r>
                  <a:rPr lang="ja-JP" altLang="en-US" sz="2400" dirty="0"/>
                  <a:t>に</a:t>
                </a:r>
                <a:r>
                  <a:rPr lang="ja-JP" altLang="en-US" sz="2400" dirty="0" smtClean="0"/>
                  <a:t>おいて</a:t>
                </a:r>
                <a:r>
                  <a:rPr lang="ja-JP" altLang="en-US" sz="2400" dirty="0"/>
                  <a:t>頻繁</a:t>
                </a:r>
                <a:r>
                  <a:rPr lang="ja-JP" altLang="en-US" sz="2400" dirty="0" smtClean="0"/>
                  <a:t>に利用されるガウシアンフィルタの性質を紹介した</a:t>
                </a:r>
                <a:endParaRPr lang="en-US" altLang="ja-JP" sz="2400" dirty="0" smtClean="0"/>
              </a:p>
              <a:p>
                <a:pPr>
                  <a:lnSpc>
                    <a:spcPct val="100000"/>
                  </a:lnSpc>
                </a:pPr>
                <a:endParaRPr kumimoji="1" lang="en-US" altLang="ja-JP" sz="2400" dirty="0"/>
              </a:p>
              <a:p>
                <a:pPr>
                  <a:lnSpc>
                    <a:spcPct val="100000"/>
                  </a:lnSpc>
                </a:pPr>
                <a:endParaRPr kumimoji="1" lang="en-US" altLang="ja-JP" sz="2400" dirty="0" smtClean="0"/>
              </a:p>
              <a:p>
                <a:pPr>
                  <a:lnSpc>
                    <a:spcPct val="100000"/>
                  </a:lnSpc>
                </a:pPr>
                <a:endParaRPr lang="en-US" altLang="ja-JP" sz="2400" dirty="0"/>
              </a:p>
              <a:p>
                <a:pPr>
                  <a:lnSpc>
                    <a:spcPct val="100000"/>
                  </a:lnSpc>
                </a:pPr>
                <a:endParaRPr kumimoji="1" lang="en-US" altLang="ja-JP" sz="2400" dirty="0" smtClean="0"/>
              </a:p>
              <a:p>
                <a:pPr>
                  <a:lnSpc>
                    <a:spcPct val="100000"/>
                  </a:lnSpc>
                </a:pPr>
                <a:endParaRPr kumimoji="1" lang="en-US" altLang="ja-JP" sz="2400" dirty="0" smtClean="0"/>
              </a:p>
              <a:p>
                <a:pPr>
                  <a:lnSpc>
                    <a:spcPct val="100000"/>
                  </a:lnSpc>
                </a:pPr>
                <a:r>
                  <a:rPr lang="ja-JP" altLang="en-US" sz="2400" dirty="0"/>
                  <a:t>ガウス</a:t>
                </a:r>
                <a:r>
                  <a:rPr lang="ja-JP" altLang="en-US" sz="2400" dirty="0" smtClean="0"/>
                  <a:t>関数のフーリエ変換はガウス関数</a:t>
                </a:r>
                <a:endParaRPr lang="en-US" altLang="ja-JP" sz="2400" dirty="0" smtClean="0"/>
              </a:p>
              <a:p>
                <a:pPr>
                  <a:lnSpc>
                    <a:spcPct val="100000"/>
                  </a:lnSpc>
                </a:pPr>
                <a:r>
                  <a:rPr lang="ja-JP" altLang="en-US" sz="2400" dirty="0" smtClean="0"/>
                  <a:t>複数のガウシアンフィルタ適用は，一つのガウシアンフィルタで表せる</a:t>
                </a:r>
                <a:endParaRPr lang="en-US" altLang="ja-JP" sz="24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𝑎</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𝑏</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0" smtClean="0">
                          <a:latin typeface="Cambria Math" panose="02040503050406030204" pitchFamily="18" charset="0"/>
                        </a:rPr>
                        <m:t>=</m:t>
                      </m:r>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ad>
                            <m:radPr>
                              <m:degHide m:val="on"/>
                              <m:ctrlPr>
                                <a:rPr lang="en-US" altLang="ja-JP" sz="2400" i="1">
                                  <a:latin typeface="Cambria Math" panose="02040503050406030204" pitchFamily="18" charset="0"/>
                                </a:rPr>
                              </m:ctrlPr>
                            </m:radPr>
                            <m:deg/>
                            <m:e>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𝑎</m:t>
                                  </m:r>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𝑏</m:t>
                                  </m:r>
                                </m:e>
                                <m:sup>
                                  <m:r>
                                    <a:rPr lang="en-US" altLang="ja-JP" sz="2400" i="1">
                                      <a:latin typeface="Cambria Math" panose="02040503050406030204" pitchFamily="18" charset="0"/>
                                    </a:rPr>
                                    <m:t>2</m:t>
                                  </m:r>
                                </m:sup>
                              </m:sSup>
                            </m:e>
                          </m:rad>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oMath>
                  </m:oMathPara>
                </a14:m>
                <a:endParaRPr lang="en-US" altLang="ja-JP" sz="2400" dirty="0"/>
              </a:p>
              <a:p>
                <a:pPr>
                  <a:lnSpc>
                    <a:spcPct val="100000"/>
                  </a:lnSpc>
                </a:pPr>
                <a:r>
                  <a:rPr lang="en-US" altLang="ja-JP" sz="2400" dirty="0" smtClean="0"/>
                  <a:t>Difference of Gaussian</a:t>
                </a:r>
              </a:p>
              <a:p>
                <a:pPr>
                  <a:lnSpc>
                    <a:spcPct val="100000"/>
                  </a:lnSpc>
                </a:pPr>
                <a:r>
                  <a:rPr lang="en-US" altLang="ja-JP" sz="2400" dirty="0" smtClean="0"/>
                  <a:t>Gaussian Pyramid</a:t>
                </a:r>
                <a:r>
                  <a:rPr lang="ja-JP" altLang="en-US" sz="2400" dirty="0"/>
                  <a:t> </a:t>
                </a:r>
                <a:r>
                  <a:rPr lang="en-US" altLang="ja-JP" sz="1900" dirty="0" smtClean="0"/>
                  <a:t>(</a:t>
                </a:r>
                <a:r>
                  <a:rPr lang="ja-JP" altLang="en-US" sz="1900" dirty="0" smtClean="0"/>
                  <a:t>今回時間がなく扱えなかった</a:t>
                </a:r>
                <a:r>
                  <a:rPr lang="en-US" altLang="ja-JP" sz="1900" dirty="0" smtClean="0"/>
                  <a:t>…)</a:t>
                </a:r>
                <a:endParaRPr lang="en-US" altLang="ja-JP" sz="2400" dirty="0" smtClean="0"/>
              </a:p>
              <a:p>
                <a:pPr marL="0" indent="0">
                  <a:lnSpc>
                    <a:spcPct val="100000"/>
                  </a:lnSpc>
                  <a:buNone/>
                </a:pPr>
                <a:endParaRPr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343722"/>
                <a:ext cx="7636313" cy="5296829"/>
              </a:xfrm>
              <a:blipFill rotWithShape="0">
                <a:blip r:embed="rId2"/>
                <a:stretch>
                  <a:fillRect l="-878" t="-1496" b="-1266"/>
                </a:stretch>
              </a:blipFill>
            </p:spPr>
            <p:txBody>
              <a:bodyPr/>
              <a:lstStyle/>
              <a:p>
                <a:r>
                  <a:rPr lang="ja-JP" altLang="en-US">
                    <a:noFill/>
                  </a:rPr>
                  <a:t> </a:t>
                </a:r>
              </a:p>
            </p:txBody>
          </p:sp>
        </mc:Fallback>
      </mc:AlternateContent>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509" y="2181624"/>
            <a:ext cx="2448234" cy="1836176"/>
          </a:xfrm>
          <a:prstGeom prst="rect">
            <a:avLst/>
          </a:prstGeom>
        </p:spPr>
      </p:pic>
      <p:pic>
        <p:nvPicPr>
          <p:cNvPr id="5" name="図 4"/>
          <p:cNvPicPr>
            <a:picLocks noChangeAspect="1"/>
          </p:cNvPicPr>
          <p:nvPr/>
        </p:nvPicPr>
        <p:blipFill>
          <a:blip r:embed="rId4"/>
          <a:stretch>
            <a:fillRect/>
          </a:stretch>
        </p:blipFill>
        <p:spPr>
          <a:xfrm>
            <a:off x="4603146" y="2367891"/>
            <a:ext cx="2278590" cy="1582717"/>
          </a:xfrm>
          <a:prstGeom prst="rect">
            <a:avLst/>
          </a:prstGeom>
        </p:spPr>
      </p:pic>
      <mc:AlternateContent xmlns:mc="http://schemas.openxmlformats.org/markup-compatibility/2006" xmlns:a14="http://schemas.microsoft.com/office/drawing/2010/main">
        <mc:Choice Requires="a14">
          <p:sp>
            <p:nvSpPr>
              <p:cNvPr id="6" name="正方形/長方形 5"/>
              <p:cNvSpPr/>
              <p:nvPr/>
            </p:nvSpPr>
            <p:spPr>
              <a:xfrm>
                <a:off x="483220" y="259125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483220" y="2591256"/>
                <a:ext cx="3185616" cy="91480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4173555" y="259125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173555" y="2591256"/>
                <a:ext cx="3701206" cy="845681"/>
              </a:xfrm>
              <a:prstGeom prst="rect">
                <a:avLst/>
              </a:prstGeom>
              <a:blipFill rotWithShape="0">
                <a:blip r:embed="rId6"/>
                <a:stretch>
                  <a:fillRect/>
                </a:stretch>
              </a:blipFill>
            </p:spPr>
            <p:txBody>
              <a:bodyPr/>
              <a:lstStyle/>
              <a:p>
                <a:r>
                  <a:rPr lang="ja-JP" altLang="en-US">
                    <a:noFill/>
                  </a:rPr>
                  <a:t> </a:t>
                </a:r>
              </a:p>
            </p:txBody>
          </p:sp>
        </mc:Fallback>
      </mc:AlternateContent>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4246" y="66508"/>
            <a:ext cx="2118755" cy="2118755"/>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44247" y="2367891"/>
            <a:ext cx="2118755" cy="2118755"/>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44248" y="4669274"/>
            <a:ext cx="2118755" cy="2118755"/>
          </a:xfrm>
          <a:prstGeom prst="rect">
            <a:avLst/>
          </a:prstGeom>
        </p:spPr>
      </p:pic>
    </p:spTree>
    <p:extLst>
      <p:ext uri="{BB962C8B-B14F-4D97-AF65-F5344CB8AC3E}">
        <p14:creationId xmlns:p14="http://schemas.microsoft.com/office/powerpoint/2010/main" val="3718044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5115" y="365126"/>
            <a:ext cx="11134286" cy="733270"/>
          </a:xfrm>
        </p:spPr>
        <p:txBody>
          <a:bodyPr/>
          <a:lstStyle/>
          <a:p>
            <a:r>
              <a:rPr lang="ja-JP" altLang="en-US" dirty="0"/>
              <a:t>特徴</a:t>
            </a:r>
            <a:r>
              <a:rPr lang="ja-JP" altLang="en-US" dirty="0" smtClean="0"/>
              <a:t>抽出とマッチング</a:t>
            </a:r>
            <a:endParaRPr kumimoji="1" lang="ja-JP" altLang="en-US" dirty="0"/>
          </a:p>
        </p:txBody>
      </p:sp>
      <p:sp>
        <p:nvSpPr>
          <p:cNvPr id="3" name="コンテンツ プレースホルダー 2"/>
          <p:cNvSpPr>
            <a:spLocks noGrp="1"/>
          </p:cNvSpPr>
          <p:nvPr>
            <p:ph idx="1"/>
          </p:nvPr>
        </p:nvSpPr>
        <p:spPr>
          <a:xfrm>
            <a:off x="6686550" y="1343723"/>
            <a:ext cx="5505449" cy="5076128"/>
          </a:xfrm>
        </p:spPr>
        <p:txBody>
          <a:bodyPr>
            <a:normAutofit/>
          </a:bodyPr>
          <a:lstStyle/>
          <a:p>
            <a:pPr marL="0" indent="0">
              <a:buNone/>
            </a:pPr>
            <a:r>
              <a:rPr lang="ja-JP" altLang="en-US" sz="2400" dirty="0" smtClean="0"/>
              <a:t>画像</a:t>
            </a:r>
            <a:r>
              <a:rPr lang="ja-JP" altLang="en-US" sz="2400" dirty="0"/>
              <a:t>内</a:t>
            </a:r>
            <a:r>
              <a:rPr lang="ja-JP" altLang="en-US" sz="2400" dirty="0" smtClean="0"/>
              <a:t>から特徴的な場所を検出し似た特徴を持つ場所と対応付けしたい</a:t>
            </a:r>
            <a:endParaRPr lang="en-US" altLang="ja-JP" sz="2400" dirty="0" smtClean="0"/>
          </a:p>
          <a:p>
            <a:pPr>
              <a:buFont typeface="Wingdings" panose="05000000000000000000" pitchFamily="2" charset="2"/>
              <a:buChar char="à"/>
            </a:pPr>
            <a:r>
              <a:rPr lang="ja-JP" altLang="en-US" sz="2400" dirty="0" smtClean="0">
                <a:sym typeface="Wingdings" panose="05000000000000000000" pitchFamily="2" charset="2"/>
              </a:rPr>
              <a:t>パノラマ合成</a:t>
            </a:r>
            <a:r>
              <a:rPr lang="ja-JP" altLang="en-US" sz="2400" dirty="0">
                <a:sym typeface="Wingdings" panose="05000000000000000000" pitchFamily="2" charset="2"/>
              </a:rPr>
              <a:t>，</a:t>
            </a:r>
            <a:r>
              <a:rPr lang="ja-JP" altLang="en-US" sz="2400" dirty="0" smtClean="0">
                <a:sym typeface="Wingdings" panose="05000000000000000000" pitchFamily="2" charset="2"/>
              </a:rPr>
              <a:t>ステレオ視，物体認識</a:t>
            </a:r>
            <a:r>
              <a:rPr lang="ja-JP" altLang="en-US" sz="2400" dirty="0">
                <a:sym typeface="Wingdings" panose="05000000000000000000" pitchFamily="2" charset="2"/>
              </a:rPr>
              <a:t>，</a:t>
            </a:r>
            <a:r>
              <a:rPr lang="en-US" altLang="ja-JP" sz="2400" dirty="0" smtClean="0">
                <a:sym typeface="Wingdings" panose="05000000000000000000" pitchFamily="2" charset="2"/>
              </a:rPr>
              <a:t>VR</a:t>
            </a:r>
            <a:r>
              <a:rPr lang="ja-JP" altLang="en-US" sz="2400" dirty="0" smtClean="0">
                <a:sym typeface="Wingdings" panose="05000000000000000000" pitchFamily="2" charset="2"/>
              </a:rPr>
              <a:t>（位置あわせ）</a:t>
            </a:r>
            <a:r>
              <a:rPr lang="ja-JP" altLang="en-US" sz="2400" dirty="0">
                <a:sym typeface="Wingdings" panose="05000000000000000000" pitchFamily="2" charset="2"/>
              </a:rPr>
              <a:t>，</a:t>
            </a:r>
            <a:r>
              <a:rPr lang="en-US" altLang="ja-JP" sz="2400" dirty="0" err="1" smtClean="0">
                <a:sym typeface="Wingdings" panose="05000000000000000000" pitchFamily="2" charset="2"/>
              </a:rPr>
              <a:t>etc</a:t>
            </a:r>
            <a:endParaRPr lang="en-US" altLang="ja-JP" sz="2400" dirty="0" smtClean="0">
              <a:sym typeface="Wingdings" panose="05000000000000000000" pitchFamily="2" charset="2"/>
            </a:endParaRPr>
          </a:p>
          <a:p>
            <a:pPr>
              <a:buFont typeface="Wingdings" panose="05000000000000000000" pitchFamily="2" charset="2"/>
              <a:buChar char="à"/>
            </a:pPr>
            <a:endParaRPr lang="en-US" altLang="ja-JP" sz="2400" dirty="0">
              <a:sym typeface="Wingdings" panose="05000000000000000000" pitchFamily="2" charset="2"/>
            </a:endParaRPr>
          </a:p>
          <a:p>
            <a:pPr marL="0" indent="0">
              <a:buNone/>
            </a:pPr>
            <a:r>
              <a:rPr lang="ja-JP" altLang="en-US" sz="2400" b="1" dirty="0" smtClean="0">
                <a:sym typeface="Wingdings" panose="05000000000000000000" pitchFamily="2" charset="2"/>
              </a:rPr>
              <a:t>画像内から特徴的な点を検出</a:t>
            </a:r>
            <a:r>
              <a:rPr lang="ja-JP" altLang="en-US" sz="2400" dirty="0" smtClean="0">
                <a:sym typeface="Wingdings" panose="05000000000000000000" pitchFamily="2" charset="2"/>
              </a:rPr>
              <a:t>する</a:t>
            </a:r>
            <a:endParaRPr lang="en-US" altLang="ja-JP" sz="2400" dirty="0" smtClean="0">
              <a:sym typeface="Wingdings" panose="05000000000000000000" pitchFamily="2" charset="2"/>
            </a:endParaRPr>
          </a:p>
          <a:p>
            <a:pPr marL="0" indent="0">
              <a:buNone/>
            </a:pPr>
            <a:r>
              <a:rPr lang="ja-JP" altLang="en-US" sz="2400" b="1" dirty="0">
                <a:sym typeface="Wingdings" panose="05000000000000000000" pitchFamily="2" charset="2"/>
              </a:rPr>
              <a:t>検出</a:t>
            </a:r>
            <a:r>
              <a:rPr lang="ja-JP" altLang="en-US" sz="2400" b="1" dirty="0" smtClean="0">
                <a:sym typeface="Wingdings" panose="05000000000000000000" pitchFamily="2" charset="2"/>
              </a:rPr>
              <a:t>した点の局所的な特徴を</a:t>
            </a:r>
            <a:r>
              <a:rPr lang="ja-JP" altLang="en-US" sz="2400" dirty="0" smtClean="0">
                <a:sym typeface="Wingdings" panose="05000000000000000000" pitchFamily="2" charset="2"/>
              </a:rPr>
              <a:t>計算機が処理できる形で記述したい</a:t>
            </a:r>
            <a:endParaRPr lang="en-US" altLang="ja-JP" sz="2400" dirty="0" smtClean="0">
              <a:sym typeface="Wingdings" panose="05000000000000000000" pitchFamily="2" charset="2"/>
            </a:endParaRPr>
          </a:p>
          <a:p>
            <a:pPr marL="0" indent="0">
              <a:buNone/>
            </a:pPr>
            <a:r>
              <a:rPr lang="en-US" altLang="ja-JP" sz="2000" dirty="0" smtClean="0">
                <a:sym typeface="Wingdings" panose="05000000000000000000" pitchFamily="2" charset="2"/>
              </a:rPr>
              <a:t>+ </a:t>
            </a:r>
            <a:r>
              <a:rPr lang="ja-JP" altLang="en-US" sz="2000" dirty="0" smtClean="0">
                <a:sym typeface="Wingdings" panose="05000000000000000000" pitchFamily="2" charset="2"/>
              </a:rPr>
              <a:t>局所特徴を多次元ベクトルで表現</a:t>
            </a:r>
            <a:endParaRPr lang="en-US" altLang="ja-JP" sz="2000" dirty="0" smtClean="0">
              <a:sym typeface="Wingdings" panose="05000000000000000000" pitchFamily="2" charset="2"/>
            </a:endParaRPr>
          </a:p>
          <a:p>
            <a:pPr marL="0" indent="0">
              <a:buNone/>
            </a:pPr>
            <a:r>
              <a:rPr lang="en-US" altLang="ja-JP" sz="2000" dirty="0" smtClean="0">
                <a:sym typeface="Wingdings" panose="05000000000000000000" pitchFamily="2" charset="2"/>
              </a:rPr>
              <a:t>+ </a:t>
            </a:r>
            <a:r>
              <a:rPr lang="ja-JP" altLang="en-US" sz="2000" dirty="0" smtClean="0">
                <a:sym typeface="Wingdings" panose="05000000000000000000" pitchFamily="2" charset="2"/>
              </a:rPr>
              <a:t>平行移動</a:t>
            </a:r>
            <a:r>
              <a:rPr lang="en-US" altLang="ja-JP" sz="2000" dirty="0" smtClean="0">
                <a:sym typeface="Wingdings" panose="05000000000000000000" pitchFamily="2" charset="2"/>
              </a:rPr>
              <a:t>/</a:t>
            </a:r>
            <a:r>
              <a:rPr lang="ja-JP" altLang="en-US" sz="2000" dirty="0" smtClean="0">
                <a:sym typeface="Wingdings" panose="05000000000000000000" pitchFamily="2" charset="2"/>
              </a:rPr>
              <a:t>拡大</a:t>
            </a:r>
            <a:r>
              <a:rPr lang="en-US" altLang="ja-JP" sz="2000" dirty="0" smtClean="0">
                <a:sym typeface="Wingdings" panose="05000000000000000000" pitchFamily="2" charset="2"/>
              </a:rPr>
              <a:t>/</a:t>
            </a:r>
            <a:r>
              <a:rPr lang="ja-JP" altLang="en-US" sz="2000" dirty="0" smtClean="0">
                <a:sym typeface="Wingdings" panose="05000000000000000000" pitchFamily="2" charset="2"/>
              </a:rPr>
              <a:t>回転に強い記述が理想（平行移動・拡大縮小・回転があっても特徴量が変化しない）</a:t>
            </a:r>
            <a:endParaRPr lang="en-US" altLang="ja-JP" sz="2000" dirty="0" smtClean="0"/>
          </a:p>
        </p:txBody>
      </p:sp>
      <p:pic>
        <p:nvPicPr>
          <p:cNvPr id="4" name="図 3"/>
          <p:cNvPicPr>
            <a:picLocks noChangeAspect="1"/>
          </p:cNvPicPr>
          <p:nvPr/>
        </p:nvPicPr>
        <p:blipFill>
          <a:blip r:embed="rId2"/>
          <a:stretch>
            <a:fillRect/>
          </a:stretch>
        </p:blipFill>
        <p:spPr>
          <a:xfrm>
            <a:off x="457200" y="4133850"/>
            <a:ext cx="6019800" cy="2260497"/>
          </a:xfrm>
          <a:prstGeom prst="rect">
            <a:avLst/>
          </a:prstGeom>
        </p:spPr>
      </p:pic>
      <p:pic>
        <p:nvPicPr>
          <p:cNvPr id="5" name="図 4"/>
          <p:cNvPicPr>
            <a:picLocks noChangeAspect="1"/>
          </p:cNvPicPr>
          <p:nvPr/>
        </p:nvPicPr>
        <p:blipFill>
          <a:blip r:embed="rId3"/>
          <a:stretch>
            <a:fillRect/>
          </a:stretch>
        </p:blipFill>
        <p:spPr>
          <a:xfrm>
            <a:off x="447675" y="1395413"/>
            <a:ext cx="2925383" cy="2191052"/>
          </a:xfrm>
          <a:prstGeom prst="rect">
            <a:avLst/>
          </a:prstGeom>
        </p:spPr>
      </p:pic>
      <p:pic>
        <p:nvPicPr>
          <p:cNvPr id="6" name="図 5"/>
          <p:cNvPicPr>
            <a:picLocks noChangeAspect="1"/>
          </p:cNvPicPr>
          <p:nvPr/>
        </p:nvPicPr>
        <p:blipFill>
          <a:blip r:embed="rId4"/>
          <a:stretch>
            <a:fillRect/>
          </a:stretch>
        </p:blipFill>
        <p:spPr>
          <a:xfrm>
            <a:off x="3576637" y="1395413"/>
            <a:ext cx="2919413" cy="2191052"/>
          </a:xfrm>
          <a:prstGeom prst="rect">
            <a:avLst/>
          </a:prstGeom>
        </p:spPr>
      </p:pic>
    </p:spTree>
    <p:extLst>
      <p:ext uri="{BB962C8B-B14F-4D97-AF65-F5344CB8AC3E}">
        <p14:creationId xmlns:p14="http://schemas.microsoft.com/office/powerpoint/2010/main" val="1821643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7381" y="650876"/>
            <a:ext cx="11379819" cy="733270"/>
          </a:xfrm>
        </p:spPr>
        <p:txBody>
          <a:bodyPr>
            <a:noAutofit/>
          </a:bodyPr>
          <a:lstStyle/>
          <a:p>
            <a:r>
              <a:rPr kumimoji="1" lang="en-US" altLang="ja-JP" sz="3200" dirty="0" smtClean="0"/>
              <a:t>SIFT</a:t>
            </a:r>
            <a:r>
              <a:rPr lang="ja-JP" altLang="en-US" sz="3200" dirty="0" smtClean="0"/>
              <a:t>特徴</a:t>
            </a:r>
            <a:r>
              <a:rPr lang="en-US" altLang="ja-JP" sz="3200" dirty="0" smtClean="0"/>
              <a:t/>
            </a:r>
            <a:br>
              <a:rPr lang="en-US" altLang="ja-JP" sz="3200" dirty="0" smtClean="0"/>
            </a:br>
            <a:r>
              <a:rPr lang="en-US" altLang="ja-JP" sz="3200" dirty="0" smtClean="0"/>
              <a:t>Scale </a:t>
            </a:r>
            <a:r>
              <a:rPr lang="en-US" altLang="ja-JP" sz="3200" dirty="0"/>
              <a:t>Invariant Feature </a:t>
            </a:r>
            <a:r>
              <a:rPr lang="en-US" altLang="ja-JP" sz="3200" dirty="0" smtClean="0"/>
              <a:t>Transform</a:t>
            </a:r>
            <a:r>
              <a:rPr lang="en-US" altLang="ja-JP" sz="3200" dirty="0"/>
              <a:t/>
            </a:r>
            <a:br>
              <a:rPr lang="en-US" altLang="ja-JP" sz="3200" dirty="0"/>
            </a:b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7381" y="1515172"/>
                <a:ext cx="6122019" cy="5742878"/>
              </a:xfrm>
            </p:spPr>
            <p:txBody>
              <a:bodyPr>
                <a:normAutofit/>
              </a:bodyPr>
              <a:lstStyle/>
              <a:p>
                <a:pPr>
                  <a:lnSpc>
                    <a:spcPct val="100000"/>
                  </a:lnSpc>
                  <a:spcBef>
                    <a:spcPts val="600"/>
                  </a:spcBef>
                </a:pPr>
                <a:r>
                  <a:rPr kumimoji="1" lang="ja-JP" altLang="en-US" sz="2400" dirty="0" smtClean="0"/>
                  <a:t>有名＆頻繁に利用される特徴量のひとつ</a:t>
                </a:r>
                <a:endParaRPr kumimoji="1" lang="en-US" altLang="ja-JP" sz="2400" dirty="0" smtClean="0"/>
              </a:p>
              <a:p>
                <a:pPr>
                  <a:lnSpc>
                    <a:spcPct val="100000"/>
                  </a:lnSpc>
                  <a:spcBef>
                    <a:spcPts val="600"/>
                  </a:spcBef>
                </a:pPr>
                <a:r>
                  <a:rPr lang="ja-JP" altLang="en-US" sz="2400" dirty="0"/>
                  <a:t>周囲の特徴を</a:t>
                </a:r>
                <a:r>
                  <a:rPr lang="en-US" altLang="ja-JP" sz="2400" dirty="0"/>
                  <a:t>128</a:t>
                </a:r>
                <a:r>
                  <a:rPr lang="ja-JP" altLang="en-US" sz="2400" dirty="0"/>
                  <a:t>次元ベクトルで</a:t>
                </a:r>
                <a:r>
                  <a:rPr lang="ja-JP" altLang="en-US" sz="2400" dirty="0" smtClean="0"/>
                  <a:t>表現</a:t>
                </a:r>
                <a:endParaRPr kumimoji="1" lang="en-US" altLang="ja-JP" sz="2400" dirty="0" smtClean="0"/>
              </a:p>
              <a:p>
                <a:pPr>
                  <a:lnSpc>
                    <a:spcPct val="100000"/>
                  </a:lnSpc>
                  <a:spcBef>
                    <a:spcPts val="600"/>
                  </a:spcBef>
                </a:pPr>
                <a:r>
                  <a:rPr kumimoji="1" lang="ja-JP" altLang="en-US" sz="2400" dirty="0" smtClean="0"/>
                  <a:t>平行移動・回転・拡大縮小に堅固</a:t>
                </a:r>
                <a:endParaRPr kumimoji="1" lang="en-US" altLang="ja-JP" sz="2400" dirty="0" smtClean="0"/>
              </a:p>
              <a:p>
                <a:pPr lvl="1">
                  <a:lnSpc>
                    <a:spcPct val="100000"/>
                  </a:lnSpc>
                  <a:spcBef>
                    <a:spcPts val="600"/>
                  </a:spcBef>
                </a:pPr>
                <a:r>
                  <a:rPr lang="ja-JP" altLang="en-US" sz="2000" dirty="0"/>
                  <a:t>平行移動・回転・拡大</a:t>
                </a:r>
                <a:r>
                  <a:rPr lang="ja-JP" altLang="en-US" sz="2000" dirty="0" smtClean="0"/>
                  <a:t>縮小があっても似た特徴ベクトルを出力できる</a:t>
                </a:r>
                <a:endParaRPr lang="en-US" altLang="ja-JP" sz="2000" dirty="0" smtClean="0"/>
              </a:p>
              <a:p>
                <a:pPr lvl="8">
                  <a:lnSpc>
                    <a:spcPct val="100000"/>
                  </a:lnSpc>
                  <a:spcBef>
                    <a:spcPts val="600"/>
                  </a:spcBef>
                </a:pPr>
                <a:endParaRPr lang="en-US" altLang="ja-JP" sz="1400" dirty="0" smtClean="0"/>
              </a:p>
              <a:p>
                <a:pPr>
                  <a:lnSpc>
                    <a:spcPct val="100000"/>
                  </a:lnSpc>
                  <a:spcBef>
                    <a:spcPts val="600"/>
                  </a:spcBef>
                </a:pPr>
                <a:r>
                  <a:rPr lang="ja-JP" altLang="en-US" sz="2400" dirty="0"/>
                  <a:t>特徴</a:t>
                </a:r>
                <a:r>
                  <a:rPr lang="ja-JP" altLang="en-US" sz="2400" dirty="0" smtClean="0"/>
                  <a:t>ベクトルにすると局所領域の相違</a:t>
                </a:r>
                <a:r>
                  <a:rPr lang="ja-JP" altLang="en-US" sz="2400" dirty="0"/>
                  <a:t>度</a:t>
                </a:r>
                <a:r>
                  <a:rPr lang="ja-JP" altLang="en-US" sz="2400" dirty="0" smtClean="0"/>
                  <a:t>を計算できる</a:t>
                </a:r>
                <a:endParaRPr lang="en-US"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ja-JP" altLang="en-US" sz="2400" i="1" dirty="0" smtClean="0">
                          <a:latin typeface="Cambria Math" panose="02040503050406030204" pitchFamily="18" charset="0"/>
                        </a:rPr>
                        <m:t>相違度</m:t>
                      </m:r>
                      <m:r>
                        <a:rPr lang="en-US" altLang="ja-JP" sz="2400" i="1" smtClean="0">
                          <a:latin typeface="Cambria Math" panose="02040503050406030204" pitchFamily="18" charset="0"/>
                        </a:rPr>
                        <m:t>=</m:t>
                      </m:r>
                      <m:nary>
                        <m:naryPr>
                          <m:chr m:val="∑"/>
                          <m:ctrlPr>
                            <a:rPr lang="en-US" altLang="ja-JP" sz="2400" i="1" smtClean="0">
                              <a:latin typeface="Cambria Math" panose="02040503050406030204" pitchFamily="18" charset="0"/>
                            </a:rPr>
                          </m:ctrlPr>
                        </m:naryPr>
                        <m:sub>
                          <m:r>
                            <m:rPr>
                              <m:sty m:val="p"/>
                              <m:brk m:alnAt="23"/>
                            </m:rPr>
                            <a:rPr lang="en-US" altLang="ja-JP" sz="2400" b="0" i="0" smtClean="0">
                              <a:latin typeface="Cambria Math" panose="02040503050406030204" pitchFamily="18" charset="0"/>
                            </a:rPr>
                            <m:t>i</m:t>
                          </m:r>
                          <m:r>
                            <a:rPr lang="en-US" altLang="ja-JP" sz="2400" b="0" i="0" smtClean="0">
                              <a:latin typeface="Cambria Math" panose="02040503050406030204" pitchFamily="18" charset="0"/>
                            </a:rPr>
                            <m:t>=1</m:t>
                          </m:r>
                        </m:sub>
                        <m:sup>
                          <m:r>
                            <a:rPr lang="en-US" altLang="ja-JP" sz="2400" b="0" i="1" smtClean="0">
                              <a:latin typeface="Cambria Math" panose="02040503050406030204" pitchFamily="18" charset="0"/>
                            </a:rPr>
                            <m:t>128</m:t>
                          </m:r>
                        </m:sup>
                        <m:e>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𝑏</m:t>
                                      </m:r>
                                    </m:e>
                                    <m:sub>
                                      <m:r>
                                        <a:rPr lang="en-US" altLang="ja-JP" sz="2400" i="1">
                                          <a:latin typeface="Cambria Math" panose="02040503050406030204" pitchFamily="18" charset="0"/>
                                        </a:rPr>
                                        <m:t>𝑖</m:t>
                                      </m:r>
                                    </m:sub>
                                  </m:sSub>
                                </m:e>
                              </m:d>
                            </m:e>
                            <m:sup>
                              <m:r>
                                <a:rPr lang="en-US" altLang="ja-JP" sz="2400" b="0" i="1" smtClean="0">
                                  <a:latin typeface="Cambria Math" panose="02040503050406030204" pitchFamily="18" charset="0"/>
                                </a:rPr>
                                <m:t>2</m:t>
                              </m:r>
                            </m:sup>
                          </m:sSup>
                        </m:e>
                      </m:nary>
                    </m:oMath>
                  </m:oMathPara>
                </a14:m>
                <a:endParaRPr lang="en-US" altLang="ja-JP" sz="2400" dirty="0" smtClean="0"/>
              </a:p>
              <a:p>
                <a:pPr marL="0" indent="0">
                  <a:lnSpc>
                    <a:spcPct val="100000"/>
                  </a:lnSpc>
                  <a:spcBef>
                    <a:spcPts val="600"/>
                  </a:spcBef>
                  <a:buNone/>
                </a:pPr>
                <a:endParaRPr lang="en-US" altLang="ja-JP" sz="800" dirty="0" smtClean="0"/>
              </a:p>
              <a:p>
                <a:pPr marL="0" indent="0">
                  <a:lnSpc>
                    <a:spcPct val="100000"/>
                  </a:lnSpc>
                  <a:spcBef>
                    <a:spcPts val="600"/>
                  </a:spcBef>
                  <a:buNone/>
                </a:pPr>
                <a:r>
                  <a:rPr lang="en-US" altLang="ja-JP" sz="2000" dirty="0" smtClean="0"/>
                  <a:t>※</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𝑖</m:t>
                        </m:r>
                      </m:sub>
                    </m:sSub>
                  </m:oMath>
                </a14:m>
                <a:r>
                  <a:rPr lang="ja-JP" altLang="en-US" sz="2000" dirty="0" smtClean="0"/>
                  <a:t>は特徴ベクトルの要素</a:t>
                </a:r>
                <a:endParaRPr lang="en-US" altLang="ja-JP" sz="2000" dirty="0" smtClean="0"/>
              </a:p>
              <a:p>
                <a:pPr marL="0" indent="0">
                  <a:lnSpc>
                    <a:spcPct val="100000"/>
                  </a:lnSpc>
                  <a:spcBef>
                    <a:spcPts val="600"/>
                  </a:spcBef>
                  <a:buNone/>
                </a:pPr>
                <a:r>
                  <a:rPr lang="en-US" altLang="ja-JP" sz="2000" dirty="0" smtClean="0"/>
                  <a:t>※</a:t>
                </a:r>
                <a:r>
                  <a:rPr lang="ja-JP" altLang="en-US" sz="2000" dirty="0" smtClean="0"/>
                  <a:t>これは相違度の一例</a:t>
                </a:r>
                <a:endParaRPr lang="en-US" altLang="ja-JP" sz="2400" dirty="0" smtClean="0"/>
              </a:p>
              <a:p>
                <a:pPr>
                  <a:lnSpc>
                    <a:spcPct val="100000"/>
                  </a:lnSpc>
                  <a:spcBef>
                    <a:spcPts val="600"/>
                  </a:spcBef>
                </a:pP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7381" y="1515172"/>
                <a:ext cx="6122019" cy="5742878"/>
              </a:xfrm>
              <a:blipFill rotWithShape="0">
                <a:blip r:embed="rId2"/>
                <a:stretch>
                  <a:fillRect l="-1294" t="-1062"/>
                </a:stretch>
              </a:blipFill>
            </p:spPr>
            <p:txBody>
              <a:bodyPr/>
              <a:lstStyle/>
              <a:p>
                <a:r>
                  <a:rPr lang="ja-JP" altLang="en-US">
                    <a:noFill/>
                  </a:rPr>
                  <a:t> </a:t>
                </a:r>
              </a:p>
            </p:txBody>
          </p:sp>
        </mc:Fallback>
      </mc:AlternateContent>
      <p:pic>
        <p:nvPicPr>
          <p:cNvPr id="4" name="図 3"/>
          <p:cNvPicPr>
            <a:picLocks noChangeAspect="1"/>
          </p:cNvPicPr>
          <p:nvPr/>
        </p:nvPicPr>
        <p:blipFill>
          <a:blip r:embed="rId3"/>
          <a:stretch>
            <a:fillRect/>
          </a:stretch>
        </p:blipFill>
        <p:spPr>
          <a:xfrm>
            <a:off x="7577391" y="4107780"/>
            <a:ext cx="3985959" cy="2604743"/>
          </a:xfrm>
          <a:prstGeom prst="rect">
            <a:avLst/>
          </a:prstGeom>
        </p:spPr>
      </p:pic>
      <p:sp>
        <p:nvSpPr>
          <p:cNvPr id="7" name="正方形/長方形 6"/>
          <p:cNvSpPr/>
          <p:nvPr/>
        </p:nvSpPr>
        <p:spPr>
          <a:xfrm>
            <a:off x="11366133" y="-4206"/>
            <a:ext cx="825867" cy="369332"/>
          </a:xfrm>
          <a:prstGeom prst="rect">
            <a:avLst/>
          </a:prstGeom>
          <a:solidFill>
            <a:schemeClr val="accent4"/>
          </a:solidFill>
        </p:spPr>
        <p:txBody>
          <a:bodyPr wrap="none">
            <a:spAutoFit/>
          </a:bodyPr>
          <a:lstStyle/>
          <a:p>
            <a:r>
              <a:rPr lang="en-US" altLang="ja-JP" dirty="0" smtClean="0"/>
              <a:t>SIFT.py</a:t>
            </a:r>
            <a:endParaRPr lang="ja-JP" altLang="en-US" dirty="0"/>
          </a:p>
        </p:txBody>
      </p:sp>
      <p:sp>
        <p:nvSpPr>
          <p:cNvPr id="8" name="正方形/長方形 7"/>
          <p:cNvSpPr/>
          <p:nvPr/>
        </p:nvSpPr>
        <p:spPr>
          <a:xfrm>
            <a:off x="10356565" y="1245321"/>
            <a:ext cx="1835435" cy="1015663"/>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各点が</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128</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次元の特徴ベクトルを持つ</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 name="グループ化 10"/>
          <p:cNvGrpSpPr/>
          <p:nvPr/>
        </p:nvGrpSpPr>
        <p:grpSpPr>
          <a:xfrm>
            <a:off x="6629400" y="-4750413"/>
            <a:ext cx="6628038" cy="4257362"/>
            <a:chOff x="19758933" y="-7361767"/>
            <a:chExt cx="20404590" cy="13106400"/>
          </a:xfrm>
        </p:grpSpPr>
        <p:pic>
          <p:nvPicPr>
            <p:cNvPr id="9" name="図 8"/>
            <p:cNvPicPr>
              <a:picLocks noChangeAspect="1"/>
            </p:cNvPicPr>
            <p:nvPr/>
          </p:nvPicPr>
          <p:blipFill>
            <a:blip r:embed="rId4"/>
            <a:stretch>
              <a:fillRect/>
            </a:stretch>
          </p:blipFill>
          <p:spPr>
            <a:xfrm>
              <a:off x="19758933" y="-7361767"/>
              <a:ext cx="9772650" cy="13068300"/>
            </a:xfrm>
            <a:prstGeom prst="rect">
              <a:avLst/>
            </a:prstGeom>
          </p:spPr>
        </p:pic>
        <p:pic>
          <p:nvPicPr>
            <p:cNvPr id="10" name="図 9"/>
            <p:cNvPicPr>
              <a:picLocks noChangeAspect="1"/>
            </p:cNvPicPr>
            <p:nvPr/>
          </p:nvPicPr>
          <p:blipFill>
            <a:blip r:embed="rId5"/>
            <a:stretch>
              <a:fillRect/>
            </a:stretch>
          </p:blipFill>
          <p:spPr>
            <a:xfrm>
              <a:off x="30419448" y="-7361767"/>
              <a:ext cx="9744075" cy="13106400"/>
            </a:xfrm>
            <a:prstGeom prst="rect">
              <a:avLst/>
            </a:prstGeom>
          </p:spPr>
        </p:pic>
      </p:grpSp>
      <p:pic>
        <p:nvPicPr>
          <p:cNvPr id="5" name="図 4"/>
          <p:cNvPicPr>
            <a:picLocks noChangeAspect="1"/>
          </p:cNvPicPr>
          <p:nvPr/>
        </p:nvPicPr>
        <p:blipFill>
          <a:blip r:embed="rId6"/>
          <a:stretch>
            <a:fillRect/>
          </a:stretch>
        </p:blipFill>
        <p:spPr>
          <a:xfrm>
            <a:off x="7543800" y="181086"/>
            <a:ext cx="2735228" cy="3609864"/>
          </a:xfrm>
          <a:prstGeom prst="rect">
            <a:avLst/>
          </a:prstGeom>
        </p:spPr>
      </p:pic>
    </p:spTree>
    <p:extLst>
      <p:ext uri="{BB962C8B-B14F-4D97-AF65-F5344CB8AC3E}">
        <p14:creationId xmlns:p14="http://schemas.microsoft.com/office/powerpoint/2010/main" val="552147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252" y="365126"/>
            <a:ext cx="11708780" cy="733270"/>
          </a:xfrm>
        </p:spPr>
        <p:txBody>
          <a:bodyPr>
            <a:noAutofit/>
          </a:bodyPr>
          <a:lstStyle/>
          <a:p>
            <a:r>
              <a:rPr lang="ja-JP" altLang="en-US" sz="2800" dirty="0"/>
              <a:t>特徴</a:t>
            </a:r>
            <a:r>
              <a:rPr lang="ja-JP" altLang="en-US" sz="2800" dirty="0" smtClean="0"/>
              <a:t>ベクトルとか言われてもしっくりこないという人</a:t>
            </a:r>
            <a:r>
              <a:rPr lang="ja-JP" altLang="en-US" sz="2800" dirty="0"/>
              <a:t>のため</a:t>
            </a:r>
            <a:r>
              <a:rPr lang="ja-JP" altLang="en-US" sz="2800" dirty="0" smtClean="0"/>
              <a:t>に</a:t>
            </a:r>
            <a:r>
              <a:rPr lang="en-US" altLang="ja-JP" sz="2800" dirty="0" smtClean="0"/>
              <a:t>…</a:t>
            </a:r>
            <a:endParaRPr kumimoji="1" lang="ja-JP" altLang="en-US" sz="2800" dirty="0"/>
          </a:p>
        </p:txBody>
      </p:sp>
      <p:grpSp>
        <p:nvGrpSpPr>
          <p:cNvPr id="4" name="グループ化 3"/>
          <p:cNvGrpSpPr/>
          <p:nvPr/>
        </p:nvGrpSpPr>
        <p:grpSpPr>
          <a:xfrm>
            <a:off x="493476" y="1290058"/>
            <a:ext cx="4978922" cy="2996192"/>
            <a:chOff x="19758933" y="-7361767"/>
            <a:chExt cx="21779558" cy="13106400"/>
          </a:xfrm>
        </p:grpSpPr>
        <p:pic>
          <p:nvPicPr>
            <p:cNvPr id="5" name="図 4"/>
            <p:cNvPicPr>
              <a:picLocks noChangeAspect="1"/>
            </p:cNvPicPr>
            <p:nvPr/>
          </p:nvPicPr>
          <p:blipFill>
            <a:blip r:embed="rId2"/>
            <a:stretch>
              <a:fillRect/>
            </a:stretch>
          </p:blipFill>
          <p:spPr>
            <a:xfrm>
              <a:off x="19758933" y="-7361767"/>
              <a:ext cx="9772650" cy="13068300"/>
            </a:xfrm>
            <a:prstGeom prst="rect">
              <a:avLst/>
            </a:prstGeom>
          </p:spPr>
        </p:pic>
        <p:pic>
          <p:nvPicPr>
            <p:cNvPr id="6" name="図 5"/>
            <p:cNvPicPr>
              <a:picLocks noChangeAspect="1"/>
            </p:cNvPicPr>
            <p:nvPr/>
          </p:nvPicPr>
          <p:blipFill>
            <a:blip r:embed="rId3"/>
            <a:stretch>
              <a:fillRect/>
            </a:stretch>
          </p:blipFill>
          <p:spPr>
            <a:xfrm>
              <a:off x="31794416" y="-7361767"/>
              <a:ext cx="9744075" cy="13106400"/>
            </a:xfrm>
            <a:prstGeom prst="rect">
              <a:avLst/>
            </a:prstGeom>
          </p:spPr>
        </p:pic>
      </p:grpSp>
      <p:sp>
        <p:nvSpPr>
          <p:cNvPr id="7" name="テキスト ボックス 6"/>
          <p:cNvSpPr txBox="1"/>
          <p:nvPr/>
        </p:nvSpPr>
        <p:spPr>
          <a:xfrm>
            <a:off x="5638801" y="1633242"/>
            <a:ext cx="6400799" cy="4647426"/>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枚</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から特徴的な点を沢山抽出できたとしてどれとどれが似ているかを知りたい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つまり，どれとどれが似た局所画像を持つか知りたい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à"/>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検出した特徴点の周囲の情報を，比較できる形（数値データ）に変換したい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特徴ベクトル</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撮影</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条件</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によって対象は回転・拡大縮小・平行移動するので</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画像が回転・拡大縮小・平行移動しても似た特徴ベクトルを生成できる手法がほしい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この条件を満たす</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SIFT</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が良く用いられてきた</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86308" t="30185" r="5209" b="63704"/>
          <a:stretch/>
        </p:blipFill>
        <p:spPr>
          <a:xfrm>
            <a:off x="609600" y="4737100"/>
            <a:ext cx="1955800" cy="1879190"/>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78191" t="59983" r="10694" b="32054"/>
          <a:stretch/>
        </p:blipFill>
        <p:spPr>
          <a:xfrm>
            <a:off x="3340099" y="4737100"/>
            <a:ext cx="1967023" cy="1879600"/>
          </a:xfrm>
          <a:prstGeom prst="rect">
            <a:avLst/>
          </a:prstGeom>
        </p:spPr>
      </p:pic>
      <p:sp>
        <p:nvSpPr>
          <p:cNvPr id="10" name="円/楕円 9"/>
          <p:cNvSpPr/>
          <p:nvPr/>
        </p:nvSpPr>
        <p:spPr>
          <a:xfrm>
            <a:off x="789442"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3465967"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08790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765431" y="192132"/>
            <a:ext cx="3408681" cy="733270"/>
          </a:xfrm>
        </p:spPr>
        <p:txBody>
          <a:bodyPr>
            <a:noAutofit/>
          </a:bodyPr>
          <a:lstStyle/>
          <a:p>
            <a:r>
              <a:rPr kumimoji="1" lang="en-US" altLang="ja-JP" sz="4800" dirty="0" smtClean="0"/>
              <a:t>SIFT</a:t>
            </a:r>
            <a:r>
              <a:rPr kumimoji="1" lang="ja-JP" altLang="en-US" sz="4800" dirty="0" smtClean="0"/>
              <a:t>特徴</a:t>
            </a:r>
            <a:endParaRPr kumimoji="1" lang="ja-JP" altLang="en-US" sz="4800" dirty="0"/>
          </a:p>
        </p:txBody>
      </p:sp>
      <p:sp>
        <p:nvSpPr>
          <p:cNvPr id="3" name="コンテンツ プレースホルダー 2"/>
          <p:cNvSpPr>
            <a:spLocks noGrp="1"/>
          </p:cNvSpPr>
          <p:nvPr>
            <p:ph idx="1"/>
          </p:nvPr>
        </p:nvSpPr>
        <p:spPr>
          <a:xfrm>
            <a:off x="358347" y="0"/>
            <a:ext cx="5362832" cy="7048500"/>
          </a:xfrm>
        </p:spPr>
        <p:txBody>
          <a:bodyPr>
            <a:normAutofit/>
          </a:bodyPr>
          <a:lstStyle/>
          <a:p>
            <a:pPr marL="457200" indent="-457200">
              <a:lnSpc>
                <a:spcPct val="100000"/>
              </a:lnSpc>
              <a:spcBef>
                <a:spcPts val="600"/>
              </a:spcBef>
              <a:buAutoNum type="arabicPeriod"/>
            </a:pPr>
            <a:r>
              <a:rPr kumimoji="1" lang="ja-JP" altLang="en-US" sz="2400" b="1" dirty="0" smtClean="0"/>
              <a:t>特徴点検出</a:t>
            </a:r>
            <a:endParaRPr lang="en-US" altLang="ja-JP" sz="2400" b="1" dirty="0"/>
          </a:p>
          <a:p>
            <a:pPr>
              <a:lnSpc>
                <a:spcPct val="100000"/>
              </a:lnSpc>
              <a:spcBef>
                <a:spcPts val="600"/>
              </a:spcBef>
            </a:pPr>
            <a:r>
              <a:rPr kumimoji="1" lang="en-US" altLang="ja-JP" sz="1800" dirty="0" err="1" smtClean="0"/>
              <a:t>DoG</a:t>
            </a:r>
            <a:r>
              <a:rPr kumimoji="1" lang="ja-JP" altLang="en-US" sz="1800" dirty="0" smtClean="0"/>
              <a:t>の極大・極小を特徴点とする</a:t>
            </a:r>
            <a:endParaRPr lang="en-US" altLang="ja-JP" sz="1800" dirty="0"/>
          </a:p>
          <a:p>
            <a:pPr>
              <a:lnSpc>
                <a:spcPct val="100000"/>
              </a:lnSpc>
              <a:spcBef>
                <a:spcPts val="600"/>
              </a:spcBef>
            </a:pPr>
            <a:r>
              <a:rPr lang="en-US" altLang="ja-JP" sz="1800" dirty="0" smtClean="0"/>
              <a:t>Harris </a:t>
            </a:r>
            <a:r>
              <a:rPr lang="ja-JP" altLang="en-US" sz="1800" dirty="0" smtClean="0"/>
              <a:t>行列を用いてエッジ点は除去</a:t>
            </a:r>
            <a:endParaRPr lang="en-US" altLang="ja-JP" sz="1800" dirty="0" smtClean="0"/>
          </a:p>
          <a:p>
            <a:pPr>
              <a:lnSpc>
                <a:spcPct val="100000"/>
              </a:lnSpc>
              <a:spcBef>
                <a:spcPts val="600"/>
              </a:spcBef>
            </a:pPr>
            <a:r>
              <a:rPr lang="ja-JP" altLang="en-US" sz="1800" dirty="0" smtClean="0"/>
              <a:t>閾値処理でノイズ（極大値が小さい点）も除去</a:t>
            </a:r>
            <a:endParaRPr lang="en-US" altLang="ja-JP" sz="1800" dirty="0" smtClean="0"/>
          </a:p>
          <a:p>
            <a:pPr marL="0" indent="0">
              <a:lnSpc>
                <a:spcPct val="100000"/>
              </a:lnSpc>
              <a:spcBef>
                <a:spcPts val="600"/>
              </a:spcBef>
              <a:buNone/>
            </a:pPr>
            <a:r>
              <a:rPr lang="en-US" altLang="ja-JP" sz="2400" dirty="0" smtClean="0"/>
              <a:t>2. </a:t>
            </a:r>
            <a:r>
              <a:rPr lang="ja-JP" altLang="en-US" sz="2400" b="1" dirty="0" smtClean="0"/>
              <a:t>方向検出</a:t>
            </a:r>
            <a:endParaRPr lang="en-US" altLang="ja-JP" sz="2400" b="1" dirty="0" smtClean="0"/>
          </a:p>
          <a:p>
            <a:pPr>
              <a:lnSpc>
                <a:spcPct val="100000"/>
              </a:lnSpc>
              <a:spcBef>
                <a:spcPts val="600"/>
              </a:spcBef>
            </a:pPr>
            <a:r>
              <a:rPr lang="ja-JP" altLang="en-US" sz="1800" dirty="0" smtClean="0"/>
              <a:t>発見した特徴点周囲の勾配ヒストグラムを生成</a:t>
            </a:r>
            <a:endParaRPr lang="en-US" altLang="ja-JP" sz="1800" dirty="0" smtClean="0"/>
          </a:p>
          <a:p>
            <a:pPr>
              <a:lnSpc>
                <a:spcPct val="100000"/>
              </a:lnSpc>
              <a:spcBef>
                <a:spcPts val="600"/>
              </a:spcBef>
            </a:pPr>
            <a:r>
              <a:rPr lang="ja-JP" altLang="en-US" sz="1800" dirty="0" smtClean="0"/>
              <a:t>勾配方向は</a:t>
            </a:r>
            <a:r>
              <a:rPr lang="en-US" altLang="ja-JP" sz="1800" dirty="0" smtClean="0"/>
              <a:t>36</a:t>
            </a:r>
            <a:r>
              <a:rPr lang="ja-JP" altLang="en-US" sz="1800" dirty="0" smtClean="0"/>
              <a:t>分割し中心からの距離で重み付け</a:t>
            </a:r>
            <a:endParaRPr lang="en-US" altLang="ja-JP" sz="1800" dirty="0" smtClean="0"/>
          </a:p>
          <a:p>
            <a:pPr>
              <a:lnSpc>
                <a:spcPct val="100000"/>
              </a:lnSpc>
              <a:spcBef>
                <a:spcPts val="600"/>
              </a:spcBef>
            </a:pPr>
            <a:r>
              <a:rPr lang="ja-JP" altLang="en-US" sz="1800" dirty="0" smtClean="0"/>
              <a:t>ヒストグラムの強度を正規化し強度が</a:t>
            </a:r>
            <a:r>
              <a:rPr lang="en-US" altLang="ja-JP" sz="1800" dirty="0" smtClean="0"/>
              <a:t>0.8</a:t>
            </a:r>
            <a:r>
              <a:rPr lang="ja-JP" altLang="en-US" sz="1800" dirty="0" smtClean="0"/>
              <a:t>以上の方向を検出</a:t>
            </a:r>
            <a:r>
              <a:rPr lang="en-US" altLang="ja-JP" sz="1800" dirty="0" smtClean="0"/>
              <a:t>(</a:t>
            </a:r>
            <a:r>
              <a:rPr lang="ja-JP" altLang="en-US" sz="1800" dirty="0" smtClean="0"/>
              <a:t>複数検出されることも</a:t>
            </a:r>
            <a:r>
              <a:rPr lang="en-US" altLang="ja-JP" sz="1800" dirty="0" smtClean="0"/>
              <a:t>)</a:t>
            </a:r>
          </a:p>
          <a:p>
            <a:pPr marL="0" indent="0">
              <a:lnSpc>
                <a:spcPct val="100000"/>
              </a:lnSpc>
              <a:spcBef>
                <a:spcPts val="600"/>
              </a:spcBef>
              <a:buNone/>
            </a:pPr>
            <a:r>
              <a:rPr lang="en-US" altLang="ja-JP" sz="2400" dirty="0" smtClean="0"/>
              <a:t>3. </a:t>
            </a:r>
            <a:r>
              <a:rPr lang="ja-JP" altLang="en-US" sz="2400" b="1" dirty="0" smtClean="0"/>
              <a:t>特徴ベクトル計算</a:t>
            </a:r>
            <a:endParaRPr lang="en-US" altLang="ja-JP" sz="2400" b="1" dirty="0"/>
          </a:p>
          <a:p>
            <a:pPr>
              <a:lnSpc>
                <a:spcPct val="100000"/>
              </a:lnSpc>
              <a:spcBef>
                <a:spcPts val="600"/>
              </a:spcBef>
            </a:pPr>
            <a:r>
              <a:rPr lang="ja-JP" altLang="en-US" sz="2000" dirty="0" smtClean="0"/>
              <a:t>検出した方向に沿って窓を配置</a:t>
            </a:r>
            <a:endParaRPr lang="en-US" altLang="ja-JP" sz="2000" dirty="0" smtClean="0"/>
          </a:p>
          <a:p>
            <a:pPr>
              <a:lnSpc>
                <a:spcPct val="100000"/>
              </a:lnSpc>
              <a:spcBef>
                <a:spcPts val="600"/>
              </a:spcBef>
            </a:pPr>
            <a:r>
              <a:rPr lang="ja-JP" altLang="en-US" sz="2000" dirty="0"/>
              <a:t>窓</a:t>
            </a:r>
            <a:r>
              <a:rPr lang="ja-JP" altLang="en-US" sz="2000" dirty="0" smtClean="0"/>
              <a:t>を</a:t>
            </a:r>
            <a:r>
              <a:rPr lang="en-US" altLang="ja-JP" sz="2000" dirty="0" smtClean="0"/>
              <a:t>4x4</a:t>
            </a:r>
            <a:r>
              <a:rPr lang="ja-JP" altLang="en-US" sz="2000" dirty="0" smtClean="0"/>
              <a:t>分割し，窓内で勾配ヒストグラムを計算する</a:t>
            </a:r>
            <a:endParaRPr lang="en-US" altLang="ja-JP" sz="2000" dirty="0" smtClean="0"/>
          </a:p>
          <a:p>
            <a:pPr>
              <a:lnSpc>
                <a:spcPct val="100000"/>
              </a:lnSpc>
              <a:spcBef>
                <a:spcPts val="600"/>
              </a:spcBef>
            </a:pPr>
            <a:r>
              <a:rPr lang="ja-JP" altLang="en-US" sz="2000" dirty="0" smtClean="0"/>
              <a:t>勾配ヒストグラムを特徴ベクトルとする</a:t>
            </a:r>
            <a:endParaRPr lang="en-US" altLang="ja-JP" sz="2000" dirty="0" smtClean="0"/>
          </a:p>
          <a:p>
            <a:pPr lvl="1">
              <a:lnSpc>
                <a:spcPct val="100000"/>
              </a:lnSpc>
              <a:spcBef>
                <a:spcPts val="600"/>
              </a:spcBef>
            </a:pPr>
            <a:r>
              <a:rPr lang="ja-JP" altLang="en-US" sz="1600" dirty="0" smtClean="0"/>
              <a:t>勾配は</a:t>
            </a:r>
            <a:r>
              <a:rPr lang="en-US" altLang="ja-JP" sz="1600" dirty="0" smtClean="0"/>
              <a:t>8</a:t>
            </a:r>
            <a:r>
              <a:rPr lang="ja-JP" altLang="en-US" sz="1600" dirty="0" smtClean="0"/>
              <a:t>方向に量子化</a:t>
            </a:r>
            <a:endParaRPr lang="en-US" altLang="ja-JP" sz="1600" dirty="0" smtClean="0"/>
          </a:p>
          <a:p>
            <a:pPr lvl="1">
              <a:lnSpc>
                <a:spcPct val="100000"/>
              </a:lnSpc>
              <a:spcBef>
                <a:spcPts val="600"/>
              </a:spcBef>
            </a:pPr>
            <a:r>
              <a:rPr lang="en-US" altLang="ja-JP" sz="1600" dirty="0" smtClean="0"/>
              <a:t>4*4*8 = 128</a:t>
            </a:r>
            <a:r>
              <a:rPr lang="ja-JP" altLang="en-US" sz="1600" dirty="0" smtClean="0"/>
              <a:t>次元</a:t>
            </a:r>
            <a:r>
              <a:rPr lang="ja-JP" altLang="en-US" sz="1600" dirty="0"/>
              <a:t>ベクトル</a:t>
            </a:r>
            <a:r>
              <a:rPr lang="ja-JP" altLang="en-US" sz="1600" dirty="0" smtClean="0"/>
              <a:t>に</a:t>
            </a:r>
            <a:endParaRPr lang="en-US" altLang="ja-JP" sz="1050" dirty="0"/>
          </a:p>
          <a:p>
            <a:pPr lvl="6">
              <a:lnSpc>
                <a:spcPct val="100000"/>
              </a:lnSpc>
              <a:spcBef>
                <a:spcPts val="600"/>
              </a:spcBef>
            </a:pPr>
            <a:endParaRPr lang="en-US" altLang="ja-JP" sz="1000" dirty="0" smtClean="0"/>
          </a:p>
          <a:p>
            <a:pPr>
              <a:lnSpc>
                <a:spcPct val="100000"/>
              </a:lnSpc>
              <a:spcBef>
                <a:spcPts val="600"/>
              </a:spcBef>
            </a:pPr>
            <a:r>
              <a:rPr lang="ja-JP" altLang="en-US" sz="2000" dirty="0" smtClean="0"/>
              <a:t>得られた特徴</a:t>
            </a:r>
            <a:r>
              <a:rPr lang="ja-JP" altLang="en-US" sz="2000" dirty="0"/>
              <a:t>ベクトル</a:t>
            </a:r>
            <a:r>
              <a:rPr lang="ja-JP" altLang="en-US" sz="2000" dirty="0" smtClean="0"/>
              <a:t>を正規化</a:t>
            </a:r>
            <a:r>
              <a:rPr lang="ja-JP" altLang="en-US" sz="1600" dirty="0" smtClean="0"/>
              <a:t>（ベクトルの総和で割る）</a:t>
            </a:r>
            <a:endParaRPr lang="en-US" altLang="ja-JP" sz="1600" dirty="0" smtClean="0"/>
          </a:p>
        </p:txBody>
      </p:sp>
      <p:sp>
        <p:nvSpPr>
          <p:cNvPr id="6" name="正方形/長方形 5"/>
          <p:cNvSpPr/>
          <p:nvPr/>
        </p:nvSpPr>
        <p:spPr>
          <a:xfrm>
            <a:off x="10433185" y="3487669"/>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0433185" y="6488668"/>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72507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24494"/>
            <a:ext cx="11708780" cy="733270"/>
          </a:xfrm>
        </p:spPr>
        <p:txBody>
          <a:bodyPr/>
          <a:lstStyle/>
          <a:p>
            <a:r>
              <a:rPr lang="ja-JP" altLang="en-US" dirty="0" smtClean="0"/>
              <a:t>デジタル</a:t>
            </a:r>
            <a:r>
              <a:rPr lang="ja-JP" altLang="en-US" dirty="0"/>
              <a:t>メディア</a:t>
            </a:r>
            <a:r>
              <a:rPr lang="ja-JP" altLang="en-US" dirty="0" smtClean="0"/>
              <a:t>処理２、</a:t>
            </a:r>
            <a:r>
              <a:rPr lang="en-US" altLang="ja-JP" dirty="0" smtClean="0"/>
              <a:t>2017</a:t>
            </a:r>
            <a:r>
              <a:rPr lang="ja-JP" altLang="en-US" dirty="0" smtClean="0"/>
              <a:t>（前期）</a:t>
            </a:r>
            <a:endParaRPr kumimoji="1" lang="ja-JP" altLang="en-US" dirty="0"/>
          </a:p>
        </p:txBody>
      </p:sp>
      <p:sp>
        <p:nvSpPr>
          <p:cNvPr id="3" name="コンテンツ プレースホルダー 2"/>
          <p:cNvSpPr>
            <a:spLocks noGrp="1"/>
          </p:cNvSpPr>
          <p:nvPr>
            <p:ph idx="1"/>
          </p:nvPr>
        </p:nvSpPr>
        <p:spPr>
          <a:xfrm>
            <a:off x="483219" y="943276"/>
            <a:ext cx="10982499" cy="5697275"/>
          </a:xfrm>
        </p:spPr>
        <p:txBody>
          <a:bodyPr>
            <a:normAutofit/>
          </a:bodyPr>
          <a:lstStyle/>
          <a:p>
            <a:pPr marL="0" indent="0">
              <a:buNone/>
            </a:pPr>
            <a:r>
              <a:rPr lang="en-US" altLang="ja-JP" sz="1800" strike="sngStrike" dirty="0" smtClean="0">
                <a:solidFill>
                  <a:schemeClr val="bg1">
                    <a:lumMod val="75000"/>
                  </a:schemeClr>
                </a:solidFill>
              </a:rPr>
              <a:t>4/13   </a:t>
            </a:r>
            <a:r>
              <a:rPr lang="ja-JP" altLang="en-US" sz="1800" strike="sngStrike" dirty="0" smtClean="0">
                <a:solidFill>
                  <a:schemeClr val="bg1">
                    <a:lumMod val="75000"/>
                  </a:schemeClr>
                </a:solidFill>
              </a:rPr>
              <a:t>デジタル画像とは </a:t>
            </a:r>
            <a:r>
              <a:rPr lang="en-US" altLang="ja-JP" sz="1800" strike="sngStrike" dirty="0" smtClean="0">
                <a:solidFill>
                  <a:schemeClr val="bg1">
                    <a:lumMod val="75000"/>
                  </a:schemeClr>
                </a:solidFill>
              </a:rPr>
              <a:t>	: </a:t>
            </a:r>
            <a:r>
              <a:rPr lang="ja-JP" altLang="en-US" sz="1800" strike="sngStrike" dirty="0" smtClean="0">
                <a:solidFill>
                  <a:schemeClr val="bg1">
                    <a:lumMod val="75000"/>
                  </a:schemeClr>
                </a:solidFill>
              </a:rPr>
              <a:t>イントロダクション</a:t>
            </a:r>
            <a:r>
              <a:rPr lang="en-US" altLang="ja-JP" sz="1800" strike="sngStrike" dirty="0" smtClean="0">
                <a:solidFill>
                  <a:schemeClr val="bg1">
                    <a:lumMod val="75000"/>
                  </a:schemeClr>
                </a:solidFill>
              </a:rPr>
              <a:t>                                                    	</a:t>
            </a:r>
          </a:p>
          <a:p>
            <a:pPr marL="0" indent="0">
              <a:buNone/>
            </a:pPr>
            <a:r>
              <a:rPr lang="en-US" altLang="ja-JP" sz="1800" strike="sngStrike" dirty="0" smtClean="0">
                <a:solidFill>
                  <a:schemeClr val="bg1">
                    <a:lumMod val="75000"/>
                  </a:schemeClr>
                </a:solidFill>
              </a:rPr>
              <a:t>4/20   </a:t>
            </a:r>
            <a:r>
              <a:rPr lang="ja-JP" altLang="en-US" sz="1800" strike="sngStrike" dirty="0" smtClean="0">
                <a:solidFill>
                  <a:schemeClr val="bg1">
                    <a:lumMod val="75000"/>
                  </a:schemeClr>
                </a:solidFill>
              </a:rPr>
              <a:t>フィルタ処理</a:t>
            </a:r>
            <a:r>
              <a:rPr lang="en-US" altLang="ja-JP" sz="1800" strike="sngStrike" dirty="0" smtClean="0">
                <a:solidFill>
                  <a:schemeClr val="bg1">
                    <a:lumMod val="75000"/>
                  </a:schemeClr>
                </a:solidFill>
              </a:rPr>
              <a:t>1 	: </a:t>
            </a:r>
            <a:r>
              <a:rPr lang="ja-JP" altLang="en-US" sz="1800" strike="sngStrike" dirty="0" smtClean="0">
                <a:solidFill>
                  <a:schemeClr val="bg1">
                    <a:lumMod val="75000"/>
                  </a:schemeClr>
                </a:solidFill>
              </a:rPr>
              <a:t>画素ごとの濃淡変換、</a:t>
            </a:r>
            <a:r>
              <a:rPr lang="ja-JP" altLang="en-US" sz="1800" strike="sngStrike" dirty="0">
                <a:solidFill>
                  <a:schemeClr val="bg1">
                    <a:lumMod val="75000"/>
                  </a:schemeClr>
                </a:solidFill>
              </a:rPr>
              <a:t>線形フィルタ，非線形</a:t>
            </a:r>
            <a:r>
              <a:rPr lang="ja-JP" altLang="en-US" sz="1800" strike="sngStrike" dirty="0" smtClean="0">
                <a:solidFill>
                  <a:schemeClr val="bg1">
                    <a:lumMod val="75000"/>
                  </a:schemeClr>
                </a:solidFill>
              </a:rPr>
              <a:t>フィルタ</a:t>
            </a:r>
            <a:r>
              <a:rPr lang="en-US" altLang="ja-JP" sz="1800" strike="sngStrike" dirty="0" smtClean="0">
                <a:solidFill>
                  <a:schemeClr val="bg1">
                    <a:lumMod val="75000"/>
                  </a:schemeClr>
                </a:solidFill>
              </a:rPr>
              <a:t>	</a:t>
            </a:r>
          </a:p>
          <a:p>
            <a:pPr marL="0" indent="0">
              <a:buNone/>
            </a:pPr>
            <a:r>
              <a:rPr lang="en-US" altLang="ja-JP" sz="1800" strike="sngStrike" dirty="0" smtClean="0">
                <a:solidFill>
                  <a:schemeClr val="bg1">
                    <a:lumMod val="75000"/>
                  </a:schemeClr>
                </a:solidFill>
              </a:rPr>
              <a:t>4/27   </a:t>
            </a:r>
            <a:r>
              <a:rPr lang="ja-JP" altLang="en-US" sz="1800" strike="sngStrike" dirty="0" smtClean="0">
                <a:solidFill>
                  <a:schemeClr val="bg1">
                    <a:lumMod val="75000"/>
                  </a:schemeClr>
                </a:solidFill>
              </a:rPr>
              <a:t>フィルタ処理</a:t>
            </a:r>
            <a:r>
              <a:rPr lang="en-US" altLang="ja-JP" sz="1800" strike="sngStrike" dirty="0">
                <a:solidFill>
                  <a:schemeClr val="bg1">
                    <a:lumMod val="75000"/>
                  </a:schemeClr>
                </a:solidFill>
              </a:rPr>
              <a:t>2</a:t>
            </a:r>
            <a:r>
              <a:rPr lang="en-US" altLang="ja-JP" sz="1800" strike="sngStrike" dirty="0" smtClean="0">
                <a:solidFill>
                  <a:schemeClr val="bg1">
                    <a:lumMod val="75000"/>
                  </a:schemeClr>
                </a:solidFill>
              </a:rPr>
              <a:t>	: </a:t>
            </a:r>
            <a:r>
              <a:rPr lang="ja-JP" altLang="en-US" sz="1800" strike="sngStrike" dirty="0" smtClean="0">
                <a:solidFill>
                  <a:schemeClr val="bg1">
                    <a:lumMod val="75000"/>
                  </a:schemeClr>
                </a:solidFill>
              </a:rPr>
              <a:t>フーリエ変換，ローパスフィルタ，ハイパスフィルタ</a:t>
            </a:r>
            <a:r>
              <a:rPr lang="en-US" altLang="ja-JP" sz="1800" strike="sngStrike" dirty="0" smtClean="0">
                <a:solidFill>
                  <a:schemeClr val="bg1">
                    <a:lumMod val="75000"/>
                  </a:schemeClr>
                </a:solidFill>
              </a:rPr>
              <a:t>  	</a:t>
            </a:r>
          </a:p>
          <a:p>
            <a:pPr marL="0" indent="0">
              <a:buNone/>
            </a:pPr>
            <a:r>
              <a:rPr lang="en-US" altLang="ja-JP" sz="1800" strike="sngStrike" dirty="0" smtClean="0">
                <a:solidFill>
                  <a:schemeClr val="bg1">
                    <a:lumMod val="75000"/>
                  </a:schemeClr>
                </a:solidFill>
              </a:rPr>
              <a:t>5/11   </a:t>
            </a:r>
            <a:r>
              <a:rPr kumimoji="1" lang="ja-JP" altLang="en-US" sz="1800" strike="sngStrike" dirty="0" smtClean="0">
                <a:solidFill>
                  <a:schemeClr val="bg1">
                    <a:lumMod val="75000"/>
                  </a:schemeClr>
                </a:solidFill>
              </a:rPr>
              <a:t>画像の幾何変換１</a:t>
            </a:r>
            <a:r>
              <a:rPr kumimoji="1" lang="en-US" altLang="ja-JP" sz="1800" strike="sngStrike" dirty="0" smtClean="0">
                <a:solidFill>
                  <a:schemeClr val="bg1">
                    <a:lumMod val="75000"/>
                  </a:schemeClr>
                </a:solidFill>
              </a:rPr>
              <a:t> 	:</a:t>
            </a:r>
            <a:r>
              <a:rPr lang="ja-JP" altLang="en-US" sz="1800" strike="sngStrike" dirty="0" smtClean="0">
                <a:solidFill>
                  <a:schemeClr val="bg1">
                    <a:lumMod val="75000"/>
                  </a:schemeClr>
                </a:solidFill>
              </a:rPr>
              <a:t> アファイン変換</a:t>
            </a:r>
            <a:r>
              <a:rPr lang="en-US" altLang="ja-JP" sz="1800" strike="sngStrike" dirty="0" smtClean="0">
                <a:solidFill>
                  <a:schemeClr val="bg1">
                    <a:lumMod val="75000"/>
                  </a:schemeClr>
                </a:solidFill>
              </a:rPr>
              <a:t>						</a:t>
            </a:r>
            <a:endParaRPr kumimoji="1" lang="en-US" altLang="ja-JP" sz="1800" strike="sngStrike" dirty="0" smtClean="0">
              <a:solidFill>
                <a:schemeClr val="bg1">
                  <a:lumMod val="75000"/>
                </a:schemeClr>
              </a:solidFill>
            </a:endParaRPr>
          </a:p>
          <a:p>
            <a:pPr marL="0" indent="0">
              <a:buNone/>
            </a:pPr>
            <a:r>
              <a:rPr lang="en-US" altLang="ja-JP" sz="1800" strike="sngStrike" dirty="0" smtClean="0">
                <a:solidFill>
                  <a:schemeClr val="bg1">
                    <a:lumMod val="75000"/>
                  </a:schemeClr>
                </a:solidFill>
              </a:rPr>
              <a:t>5/18   </a:t>
            </a:r>
            <a:r>
              <a:rPr lang="ja-JP" altLang="en-US" sz="1800" strike="sngStrike" dirty="0" smtClean="0">
                <a:solidFill>
                  <a:schemeClr val="bg1">
                    <a:lumMod val="75000"/>
                  </a:schemeClr>
                </a:solidFill>
              </a:rPr>
              <a:t>画像の</a:t>
            </a:r>
            <a:r>
              <a:rPr lang="ja-JP" altLang="en-US" sz="1800" strike="sngStrike" dirty="0">
                <a:solidFill>
                  <a:schemeClr val="bg1">
                    <a:lumMod val="75000"/>
                  </a:schemeClr>
                </a:solidFill>
              </a:rPr>
              <a:t>幾何</a:t>
            </a:r>
            <a:r>
              <a:rPr lang="ja-JP" altLang="en-US" sz="1800" strike="sngStrike" dirty="0" smtClean="0">
                <a:solidFill>
                  <a:schemeClr val="bg1">
                    <a:lumMod val="75000"/>
                  </a:schemeClr>
                </a:solidFill>
              </a:rPr>
              <a:t>変換２</a:t>
            </a:r>
            <a:r>
              <a:rPr lang="en-US" altLang="ja-JP" sz="1800" strike="sngStrike" dirty="0" smtClean="0">
                <a:solidFill>
                  <a:schemeClr val="bg1">
                    <a:lumMod val="75000"/>
                  </a:schemeClr>
                </a:solidFill>
              </a:rPr>
              <a:t>	: </a:t>
            </a:r>
            <a:r>
              <a:rPr lang="ja-JP" altLang="en-US" sz="1800" strike="sngStrike" dirty="0" smtClean="0">
                <a:solidFill>
                  <a:schemeClr val="bg1">
                    <a:lumMod val="75000"/>
                  </a:schemeClr>
                </a:solidFill>
              </a:rPr>
              <a:t>画像の補間，イメージモザイキング</a:t>
            </a:r>
            <a:r>
              <a:rPr lang="en-US" altLang="ja-JP" sz="1800" strike="sngStrike" dirty="0" smtClean="0">
                <a:solidFill>
                  <a:schemeClr val="bg1">
                    <a:lumMod val="75000"/>
                  </a:schemeClr>
                </a:solidFill>
              </a:rPr>
              <a:t>		</a:t>
            </a:r>
            <a:r>
              <a:rPr lang="en-US" altLang="ja-JP" sz="1800" strike="sngStrike" dirty="0">
                <a:solidFill>
                  <a:schemeClr val="bg1">
                    <a:lumMod val="75000"/>
                  </a:schemeClr>
                </a:solidFill>
              </a:rPr>
              <a:t>	</a:t>
            </a:r>
            <a:endParaRPr lang="en-US" altLang="ja-JP" sz="1800" strike="sngStrike" dirty="0" smtClean="0">
              <a:solidFill>
                <a:schemeClr val="bg1">
                  <a:lumMod val="75000"/>
                </a:schemeClr>
              </a:solidFill>
            </a:endParaRPr>
          </a:p>
          <a:p>
            <a:pPr marL="0" indent="0">
              <a:buNone/>
            </a:pPr>
            <a:r>
              <a:rPr kumimoji="1" lang="en-US" altLang="ja-JP" sz="1800" strike="sngStrike" dirty="0" smtClean="0">
                <a:solidFill>
                  <a:schemeClr val="bg1">
                    <a:lumMod val="75000"/>
                  </a:schemeClr>
                </a:solidFill>
              </a:rPr>
              <a:t>5/25   </a:t>
            </a:r>
            <a:r>
              <a:rPr kumimoji="1" lang="ja-JP" altLang="en-US" sz="1800" strike="sngStrike" dirty="0" smtClean="0">
                <a:solidFill>
                  <a:schemeClr val="bg1">
                    <a:lumMod val="75000"/>
                  </a:schemeClr>
                </a:solidFill>
              </a:rPr>
              <a:t>画像領域分割　</a:t>
            </a:r>
            <a:r>
              <a:rPr kumimoji="1" lang="en-US" altLang="ja-JP" sz="1800" strike="sngStrike" dirty="0" smtClean="0">
                <a:solidFill>
                  <a:schemeClr val="bg1">
                    <a:lumMod val="75000"/>
                  </a:schemeClr>
                </a:solidFill>
              </a:rPr>
              <a:t>	: </a:t>
            </a:r>
            <a:r>
              <a:rPr kumimoji="1" lang="ja-JP" altLang="en-US" sz="1800" strike="sngStrike" dirty="0" smtClean="0">
                <a:solidFill>
                  <a:schemeClr val="bg1">
                    <a:lumMod val="75000"/>
                  </a:schemeClr>
                </a:solidFill>
              </a:rPr>
              <a:t>領域拡張法，動的輪郭モデル，グラフカット法，</a:t>
            </a:r>
            <a:r>
              <a:rPr kumimoji="1" lang="en-US" altLang="ja-JP" sz="1800" strike="sngStrike" dirty="0" smtClean="0">
                <a:solidFill>
                  <a:schemeClr val="bg1">
                    <a:lumMod val="75000"/>
                  </a:schemeClr>
                </a:solidFill>
              </a:rPr>
              <a:t>		</a:t>
            </a:r>
          </a:p>
          <a:p>
            <a:pPr marL="0" indent="0">
              <a:buNone/>
            </a:pPr>
            <a:r>
              <a:rPr lang="en-US" altLang="ja-JP" sz="1800" strike="sngStrike" dirty="0">
                <a:solidFill>
                  <a:schemeClr val="bg1">
                    <a:lumMod val="75000"/>
                  </a:schemeClr>
                </a:solidFill>
              </a:rPr>
              <a:t>6</a:t>
            </a:r>
            <a:r>
              <a:rPr lang="en-US" altLang="ja-JP" sz="1800" strike="sngStrike" dirty="0" smtClean="0">
                <a:solidFill>
                  <a:schemeClr val="bg1">
                    <a:lumMod val="75000"/>
                  </a:schemeClr>
                </a:solidFill>
              </a:rPr>
              <a:t>/01   </a:t>
            </a:r>
            <a:r>
              <a:rPr lang="ja-JP" altLang="en-US" sz="1800" b="1" strike="sngStrike" dirty="0" smtClean="0">
                <a:solidFill>
                  <a:schemeClr val="bg1">
                    <a:lumMod val="75000"/>
                  </a:schemeClr>
                </a:solidFill>
              </a:rPr>
              <a:t>前半のまとめ </a:t>
            </a:r>
            <a:r>
              <a:rPr kumimoji="1" lang="en-US" altLang="ja-JP" sz="1800" b="1" strike="sngStrike" dirty="0" smtClean="0">
                <a:solidFill>
                  <a:schemeClr val="bg1">
                    <a:lumMod val="75000"/>
                  </a:schemeClr>
                </a:solidFill>
              </a:rPr>
              <a:t>(</a:t>
            </a:r>
            <a:r>
              <a:rPr kumimoji="1" lang="ja-JP" altLang="en-US" sz="1800" b="1" strike="sngStrike" dirty="0" smtClean="0">
                <a:solidFill>
                  <a:schemeClr val="bg1">
                    <a:lumMod val="75000"/>
                  </a:schemeClr>
                </a:solidFill>
              </a:rPr>
              <a:t>約</a:t>
            </a:r>
            <a:r>
              <a:rPr kumimoji="1" lang="en-US" altLang="ja-JP" sz="1800" b="1" strike="sngStrike" dirty="0" smtClean="0">
                <a:solidFill>
                  <a:schemeClr val="bg1">
                    <a:lumMod val="75000"/>
                  </a:schemeClr>
                </a:solidFill>
              </a:rPr>
              <a:t>30</a:t>
            </a:r>
            <a:r>
              <a:rPr kumimoji="1" lang="ja-JP" altLang="en-US" sz="1800" b="1" strike="sngStrike" dirty="0" smtClean="0">
                <a:solidFill>
                  <a:schemeClr val="bg1">
                    <a:lumMod val="75000"/>
                  </a:schemeClr>
                </a:solidFill>
              </a:rPr>
              <a:t>分</a:t>
            </a:r>
            <a:r>
              <a:rPr kumimoji="1" lang="en-US" altLang="ja-JP" sz="1800" b="1" strike="sngStrike" dirty="0" smtClean="0">
                <a:solidFill>
                  <a:schemeClr val="bg1">
                    <a:lumMod val="75000"/>
                  </a:schemeClr>
                </a:solidFill>
              </a:rPr>
              <a:t>)</a:t>
            </a:r>
            <a:r>
              <a:rPr kumimoji="1" lang="ja-JP" altLang="en-US" sz="1800" b="1" strike="sngStrike" dirty="0" smtClean="0">
                <a:solidFill>
                  <a:schemeClr val="bg1">
                    <a:lumMod val="75000"/>
                  </a:schemeClr>
                </a:solidFill>
              </a:rPr>
              <a:t>と中間試験（約</a:t>
            </a:r>
            <a:r>
              <a:rPr lang="en-US" altLang="ja-JP" sz="1800" b="1" strike="sngStrike" dirty="0">
                <a:solidFill>
                  <a:schemeClr val="bg1">
                    <a:lumMod val="75000"/>
                  </a:schemeClr>
                </a:solidFill>
              </a:rPr>
              <a:t>7</a:t>
            </a:r>
            <a:r>
              <a:rPr kumimoji="1" lang="en-US" altLang="ja-JP" sz="1800" b="1" strike="sngStrike" dirty="0" smtClean="0">
                <a:solidFill>
                  <a:schemeClr val="bg1">
                    <a:lumMod val="75000"/>
                  </a:schemeClr>
                </a:solidFill>
              </a:rPr>
              <a:t>0</a:t>
            </a:r>
            <a:r>
              <a:rPr kumimoji="1" lang="ja-JP" altLang="en-US" sz="1800" b="1" strike="sngStrike" dirty="0" smtClean="0">
                <a:solidFill>
                  <a:schemeClr val="bg1">
                    <a:lumMod val="75000"/>
                  </a:schemeClr>
                </a:solidFill>
              </a:rPr>
              <a:t>分）</a:t>
            </a:r>
            <a:endParaRPr lang="en-US" altLang="ja-JP" sz="1800" strike="sngStrike" dirty="0" smtClean="0">
              <a:solidFill>
                <a:schemeClr val="bg1">
                  <a:lumMod val="75000"/>
                </a:schemeClr>
              </a:solidFill>
            </a:endParaRPr>
          </a:p>
          <a:p>
            <a:pPr marL="0" indent="0">
              <a:buNone/>
            </a:pPr>
            <a:r>
              <a:rPr lang="en-US" altLang="ja-JP" sz="1800" strike="sngStrike" dirty="0" smtClean="0">
                <a:solidFill>
                  <a:schemeClr val="bg1">
                    <a:lumMod val="75000"/>
                  </a:schemeClr>
                </a:solidFill>
              </a:rPr>
              <a:t>6/08   </a:t>
            </a:r>
            <a:r>
              <a:rPr lang="ja-JP" altLang="en-US" sz="1800" strike="sngStrike" dirty="0" smtClean="0">
                <a:solidFill>
                  <a:schemeClr val="bg1">
                    <a:lumMod val="75000"/>
                  </a:schemeClr>
                </a:solidFill>
              </a:rPr>
              <a:t>特徴</a:t>
            </a:r>
            <a:r>
              <a:rPr lang="ja-JP" altLang="en-US" sz="1800" strike="sngStrike" dirty="0">
                <a:solidFill>
                  <a:schemeClr val="bg1">
                    <a:lumMod val="75000"/>
                  </a:schemeClr>
                </a:solidFill>
              </a:rPr>
              <a:t>検出</a:t>
            </a:r>
            <a:r>
              <a:rPr lang="en-US" altLang="ja-JP" sz="1800" strike="sngStrike" dirty="0" smtClean="0">
                <a:solidFill>
                  <a:schemeClr val="bg1">
                    <a:lumMod val="75000"/>
                  </a:schemeClr>
                </a:solidFill>
              </a:rPr>
              <a:t>1 	: </a:t>
            </a:r>
            <a:r>
              <a:rPr lang="ja-JP" altLang="en-US" sz="1800" strike="sngStrike" dirty="0" smtClean="0">
                <a:solidFill>
                  <a:schemeClr val="bg1">
                    <a:lumMod val="75000"/>
                  </a:schemeClr>
                </a:solidFill>
              </a:rPr>
              <a:t>テンプレートマッチング、コーナー・エッジ検出 </a:t>
            </a:r>
            <a:r>
              <a:rPr lang="en-US" altLang="ja-JP" sz="1800" strike="sngStrike" dirty="0" smtClean="0">
                <a:solidFill>
                  <a:schemeClr val="bg1">
                    <a:lumMod val="75000"/>
                  </a:schemeClr>
                </a:solidFill>
              </a:rPr>
              <a:t>	</a:t>
            </a:r>
            <a:r>
              <a:rPr lang="en-US" altLang="ja-JP" sz="1800" dirty="0" smtClean="0"/>
              <a:t>		</a:t>
            </a:r>
          </a:p>
          <a:p>
            <a:pPr marL="0" indent="0">
              <a:buNone/>
            </a:pPr>
            <a:r>
              <a:rPr lang="en-US" altLang="ja-JP" sz="1800" dirty="0" smtClean="0"/>
              <a:t>6/15   </a:t>
            </a:r>
            <a:r>
              <a:rPr lang="ja-JP" altLang="en-US" sz="1800" dirty="0" smtClean="0"/>
              <a:t>特徴検出</a:t>
            </a:r>
            <a:r>
              <a:rPr lang="en-US" altLang="ja-JP" sz="1800" dirty="0" smtClean="0"/>
              <a:t>2 	: </a:t>
            </a:r>
            <a:r>
              <a:rPr lang="en-US" altLang="ja-JP" sz="1800" dirty="0" err="1" smtClean="0"/>
              <a:t>DoG</a:t>
            </a:r>
            <a:r>
              <a:rPr lang="ja-JP" altLang="en-US" sz="1800" dirty="0" err="1" smtClean="0"/>
              <a:t>、</a:t>
            </a:r>
            <a:r>
              <a:rPr lang="en-US" altLang="ja-JP" sz="1800" dirty="0" smtClean="0"/>
              <a:t>SIFT</a:t>
            </a:r>
            <a:r>
              <a:rPr lang="ja-JP" altLang="en-US" sz="1800" dirty="0" smtClean="0"/>
              <a:t>特徴量、</a:t>
            </a:r>
            <a:r>
              <a:rPr lang="en-US" altLang="ja-JP" sz="1800" dirty="0" smtClean="0"/>
              <a:t>Hough</a:t>
            </a:r>
            <a:r>
              <a:rPr lang="ja-JP" altLang="en-US" sz="1800" dirty="0" smtClean="0"/>
              <a:t>変換</a:t>
            </a:r>
            <a:r>
              <a:rPr lang="en-US" altLang="ja-JP" sz="1800" dirty="0" smtClean="0"/>
              <a:t>		</a:t>
            </a:r>
          </a:p>
          <a:p>
            <a:pPr marL="0" indent="0">
              <a:buNone/>
            </a:pPr>
            <a:r>
              <a:rPr lang="en-US" altLang="ja-JP" sz="1800" dirty="0" smtClean="0"/>
              <a:t>6/22   </a:t>
            </a:r>
            <a:r>
              <a:rPr lang="ja-JP" altLang="en-US" sz="1800" dirty="0" smtClean="0"/>
              <a:t>画像認識</a:t>
            </a:r>
            <a:r>
              <a:rPr lang="en-US" altLang="ja-JP" sz="1800" dirty="0"/>
              <a:t>1</a:t>
            </a:r>
            <a:r>
              <a:rPr lang="ja-JP" altLang="en-US" sz="1800" dirty="0" smtClean="0"/>
              <a:t> </a:t>
            </a:r>
            <a:r>
              <a:rPr lang="en-US" altLang="ja-JP" sz="1800" dirty="0" smtClean="0"/>
              <a:t>	: </a:t>
            </a:r>
            <a:r>
              <a:rPr lang="ja-JP" altLang="en-US" sz="1800" dirty="0" smtClean="0"/>
              <a:t>パターン認識概論，サポートベクタマシン</a:t>
            </a:r>
            <a:r>
              <a:rPr lang="en-US" altLang="ja-JP" sz="1800" dirty="0" smtClean="0"/>
              <a:t>			</a:t>
            </a:r>
          </a:p>
          <a:p>
            <a:pPr marL="0" indent="0">
              <a:buNone/>
            </a:pPr>
            <a:r>
              <a:rPr lang="en-US" altLang="ja-JP" sz="1800" dirty="0" smtClean="0"/>
              <a:t>6/29   </a:t>
            </a:r>
            <a:r>
              <a:rPr lang="ja-JP" altLang="en-US" sz="1800" dirty="0" smtClean="0"/>
              <a:t>画像認識</a:t>
            </a:r>
            <a:r>
              <a:rPr lang="en-US" altLang="ja-JP" sz="1800" dirty="0"/>
              <a:t>2</a:t>
            </a:r>
            <a:r>
              <a:rPr lang="en-US" altLang="ja-JP" sz="1800" dirty="0" smtClean="0"/>
              <a:t> 	: </a:t>
            </a:r>
            <a:r>
              <a:rPr lang="ja-JP" altLang="en-US" sz="1800" dirty="0" smtClean="0"/>
              <a:t>ニューラルネットワーク、深層学習</a:t>
            </a:r>
            <a:r>
              <a:rPr lang="en-US" altLang="ja-JP" sz="1800" dirty="0" smtClean="0"/>
              <a:t>			</a:t>
            </a:r>
          </a:p>
          <a:p>
            <a:pPr marL="0" indent="0">
              <a:buNone/>
            </a:pPr>
            <a:r>
              <a:rPr lang="en-US" altLang="ja-JP" sz="1800" dirty="0"/>
              <a:t>7/06   </a:t>
            </a:r>
            <a:r>
              <a:rPr lang="ja-JP" altLang="en-US" sz="1800" dirty="0"/>
              <a:t>画像処理演習	</a:t>
            </a:r>
            <a:r>
              <a:rPr lang="en-US" altLang="ja-JP" sz="1800" dirty="0"/>
              <a:t>: ImageJ</a:t>
            </a:r>
            <a:r>
              <a:rPr lang="ja-JP" altLang="en-US" sz="1800" dirty="0"/>
              <a:t>を使った画像処理	</a:t>
            </a:r>
          </a:p>
          <a:p>
            <a:pPr marL="0" indent="0">
              <a:buNone/>
            </a:pPr>
            <a:r>
              <a:rPr lang="en-US" altLang="ja-JP" sz="1800" dirty="0"/>
              <a:t>7/13   </a:t>
            </a:r>
            <a:r>
              <a:rPr lang="ja-JP" altLang="en-US" sz="1800" dirty="0"/>
              <a:t>画像処理演習	</a:t>
            </a:r>
            <a:r>
              <a:rPr lang="en-US" altLang="ja-JP" sz="1800" dirty="0"/>
              <a:t>: Python</a:t>
            </a:r>
            <a:r>
              <a:rPr lang="ja-JP" altLang="en-US" sz="1800" dirty="0"/>
              <a:t>プログラミング	</a:t>
            </a:r>
            <a:r>
              <a:rPr lang="en-US" altLang="ja-JP" sz="1800" dirty="0" smtClean="0"/>
              <a:t>			</a:t>
            </a:r>
          </a:p>
          <a:p>
            <a:pPr marL="0" indent="0">
              <a:buNone/>
            </a:pPr>
            <a:r>
              <a:rPr lang="en-US" altLang="ja-JP" sz="1800" dirty="0" smtClean="0"/>
              <a:t>7/20   </a:t>
            </a:r>
            <a:r>
              <a:rPr lang="ja-JP" altLang="en-US" sz="1800" b="1" dirty="0" smtClean="0">
                <a:solidFill>
                  <a:srgbClr val="FF0000"/>
                </a:solidFill>
              </a:rPr>
              <a:t>後半の</a:t>
            </a:r>
            <a:r>
              <a:rPr lang="ja-JP" altLang="en-US" sz="1800" b="1" dirty="0">
                <a:solidFill>
                  <a:srgbClr val="FF0000"/>
                </a:solidFill>
              </a:rPr>
              <a:t>まとめ </a:t>
            </a:r>
            <a:r>
              <a:rPr lang="en-US" altLang="ja-JP" sz="1800" b="1" dirty="0">
                <a:solidFill>
                  <a:srgbClr val="FF0000"/>
                </a:solidFill>
              </a:rPr>
              <a:t>(</a:t>
            </a:r>
            <a:r>
              <a:rPr lang="ja-JP" altLang="en-US" sz="1800" b="1" dirty="0">
                <a:solidFill>
                  <a:srgbClr val="FF0000"/>
                </a:solidFill>
              </a:rPr>
              <a:t>約</a:t>
            </a:r>
            <a:r>
              <a:rPr lang="en-US" altLang="ja-JP" sz="1800" b="1" dirty="0">
                <a:solidFill>
                  <a:srgbClr val="FF0000"/>
                </a:solidFill>
              </a:rPr>
              <a:t>30</a:t>
            </a:r>
            <a:r>
              <a:rPr lang="ja-JP" altLang="en-US" sz="1800" b="1" dirty="0">
                <a:solidFill>
                  <a:srgbClr val="FF0000"/>
                </a:solidFill>
              </a:rPr>
              <a:t>分</a:t>
            </a:r>
            <a:r>
              <a:rPr lang="en-US" altLang="ja-JP" sz="1800" b="1" dirty="0">
                <a:solidFill>
                  <a:srgbClr val="FF0000"/>
                </a:solidFill>
              </a:rPr>
              <a:t>)</a:t>
            </a:r>
            <a:r>
              <a:rPr lang="ja-JP" altLang="en-US" sz="1800" b="1" dirty="0" smtClean="0">
                <a:solidFill>
                  <a:srgbClr val="FF0000"/>
                </a:solidFill>
              </a:rPr>
              <a:t>と期末試験</a:t>
            </a:r>
            <a:r>
              <a:rPr lang="ja-JP" altLang="en-US" sz="1800" b="1" dirty="0">
                <a:solidFill>
                  <a:srgbClr val="FF0000"/>
                </a:solidFill>
              </a:rPr>
              <a:t>（約</a:t>
            </a:r>
            <a:r>
              <a:rPr lang="en-US" altLang="ja-JP" sz="1800" b="1" dirty="0">
                <a:solidFill>
                  <a:srgbClr val="FF0000"/>
                </a:solidFill>
              </a:rPr>
              <a:t>70</a:t>
            </a:r>
            <a:r>
              <a:rPr lang="ja-JP" altLang="en-US" sz="1800" b="1" dirty="0">
                <a:solidFill>
                  <a:srgbClr val="FF0000"/>
                </a:solidFill>
              </a:rPr>
              <a:t>分</a:t>
            </a:r>
            <a:r>
              <a:rPr lang="ja-JP" altLang="en-US" sz="1800" b="1" dirty="0" smtClean="0">
                <a:solidFill>
                  <a:srgbClr val="FF0000"/>
                </a:solidFill>
              </a:rPr>
              <a:t>）</a:t>
            </a:r>
            <a:endParaRPr lang="en-US" altLang="ja-JP" sz="1800" b="1" dirty="0" smtClean="0">
              <a:solidFill>
                <a:srgbClr val="FF0000"/>
              </a:solidFill>
            </a:endParaRPr>
          </a:p>
        </p:txBody>
      </p:sp>
    </p:spTree>
    <p:extLst>
      <p:ext uri="{BB962C8B-B14F-4D97-AF65-F5344CB8AC3E}">
        <p14:creationId xmlns:p14="http://schemas.microsoft.com/office/powerpoint/2010/main" val="8116376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180191"/>
            <a:ext cx="11708780" cy="733270"/>
          </a:xfrm>
        </p:spPr>
        <p:txBody>
          <a:bodyPr>
            <a:normAutofit/>
          </a:bodyPr>
          <a:lstStyle/>
          <a:p>
            <a:pPr algn="ctr"/>
            <a:r>
              <a:rPr kumimoji="1" lang="en-US" altLang="ja-JP" sz="3200" dirty="0" smtClean="0"/>
              <a:t>SIFT</a:t>
            </a:r>
            <a:r>
              <a:rPr kumimoji="1" lang="ja-JP" altLang="en-US" sz="3200" dirty="0" smtClean="0"/>
              <a:t>特徴点の例（教科書図</a:t>
            </a:r>
            <a:r>
              <a:rPr kumimoji="1" lang="en-US" altLang="ja-JP" sz="3200" dirty="0" smtClean="0"/>
              <a:t>11.19</a:t>
            </a:r>
            <a:r>
              <a:rPr kumimoji="1" lang="ja-JP" altLang="en-US" sz="3200" dirty="0" smtClean="0"/>
              <a:t>）</a:t>
            </a:r>
            <a:endParaRPr kumimoji="1" lang="ja-JP" altLang="en-US" sz="3200" dirty="0"/>
          </a:p>
        </p:txBody>
      </p:sp>
    </p:spTree>
    <p:extLst>
      <p:ext uri="{BB962C8B-B14F-4D97-AF65-F5344CB8AC3E}">
        <p14:creationId xmlns:p14="http://schemas.microsoft.com/office/powerpoint/2010/main" val="3318436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58347" y="247650"/>
            <a:ext cx="5362832" cy="7048500"/>
          </a:xfrm>
        </p:spPr>
        <p:txBody>
          <a:bodyPr>
            <a:normAutofit/>
          </a:bodyPr>
          <a:lstStyle/>
          <a:p>
            <a:pPr marL="457200" indent="-457200">
              <a:buAutoNum type="arabicPeriod"/>
            </a:pPr>
            <a:r>
              <a:rPr kumimoji="1" lang="ja-JP" altLang="en-US" sz="2400" b="1" dirty="0" smtClean="0">
                <a:solidFill>
                  <a:schemeClr val="bg1">
                    <a:lumMod val="65000"/>
                  </a:schemeClr>
                </a:solidFill>
              </a:rPr>
              <a:t>特徴点検出</a:t>
            </a:r>
            <a:endParaRPr lang="en-US" altLang="ja-JP" sz="2400" b="1" dirty="0">
              <a:solidFill>
                <a:schemeClr val="bg1">
                  <a:lumMod val="65000"/>
                </a:schemeClr>
              </a:solidFill>
            </a:endParaRPr>
          </a:p>
          <a:p>
            <a:r>
              <a:rPr kumimoji="1" lang="en-US" altLang="ja-JP" sz="1800" dirty="0" err="1" smtClean="0">
                <a:solidFill>
                  <a:schemeClr val="bg1">
                    <a:lumMod val="65000"/>
                  </a:schemeClr>
                </a:solidFill>
              </a:rPr>
              <a:t>DoG</a:t>
            </a:r>
            <a:r>
              <a:rPr kumimoji="1" lang="ja-JP" altLang="en-US" sz="1800" dirty="0" smtClean="0">
                <a:solidFill>
                  <a:schemeClr val="bg1">
                    <a:lumMod val="65000"/>
                  </a:schemeClr>
                </a:solidFill>
              </a:rPr>
              <a:t>の極大・極小を特徴点とする</a:t>
            </a:r>
            <a:endParaRPr lang="en-US" altLang="ja-JP" sz="1800" dirty="0">
              <a:solidFill>
                <a:schemeClr val="bg1">
                  <a:lumMod val="65000"/>
                </a:schemeClr>
              </a:solidFill>
            </a:endParaRPr>
          </a:p>
          <a:p>
            <a:r>
              <a:rPr lang="en-US" altLang="ja-JP" sz="1800" dirty="0" smtClean="0">
                <a:solidFill>
                  <a:schemeClr val="bg1">
                    <a:lumMod val="65000"/>
                  </a:schemeClr>
                </a:solidFill>
              </a:rPr>
              <a:t>Harris </a:t>
            </a:r>
            <a:r>
              <a:rPr lang="ja-JP" altLang="en-US" sz="1800" dirty="0" smtClean="0">
                <a:solidFill>
                  <a:schemeClr val="bg1">
                    <a:lumMod val="65000"/>
                  </a:schemeClr>
                </a:solidFill>
              </a:rPr>
              <a:t>行列を用いてエッジ点は除去</a:t>
            </a:r>
            <a:endParaRPr lang="en-US" altLang="ja-JP" sz="1800" dirty="0" smtClean="0">
              <a:solidFill>
                <a:schemeClr val="bg1">
                  <a:lumMod val="65000"/>
                </a:schemeClr>
              </a:solidFill>
            </a:endParaRPr>
          </a:p>
          <a:p>
            <a:r>
              <a:rPr lang="ja-JP" altLang="en-US" sz="1800" dirty="0" smtClean="0">
                <a:solidFill>
                  <a:schemeClr val="bg1">
                    <a:lumMod val="65000"/>
                  </a:schemeClr>
                </a:solidFill>
              </a:rPr>
              <a:t>閾値処理でノイズ（極大値が小さい点）も除去</a:t>
            </a:r>
            <a:endParaRPr lang="en-US" altLang="ja-JP" sz="1800" dirty="0" smtClean="0">
              <a:solidFill>
                <a:schemeClr val="bg1">
                  <a:lumMod val="65000"/>
                </a:schemeClr>
              </a:solidFill>
            </a:endParaRPr>
          </a:p>
          <a:p>
            <a:pPr marL="0" indent="0">
              <a:buNone/>
            </a:pPr>
            <a:r>
              <a:rPr lang="en-US" altLang="ja-JP" sz="2400" dirty="0" smtClean="0">
                <a:solidFill>
                  <a:schemeClr val="bg1">
                    <a:lumMod val="65000"/>
                  </a:schemeClr>
                </a:solidFill>
              </a:rPr>
              <a:t>2. </a:t>
            </a:r>
            <a:r>
              <a:rPr lang="ja-JP" altLang="en-US" sz="2400" b="1" dirty="0" smtClean="0">
                <a:solidFill>
                  <a:schemeClr val="bg1">
                    <a:lumMod val="65000"/>
                  </a:schemeClr>
                </a:solidFill>
              </a:rPr>
              <a:t>方向検出</a:t>
            </a:r>
            <a:endParaRPr lang="en-US" altLang="ja-JP" sz="2400" b="1" dirty="0" smtClean="0">
              <a:solidFill>
                <a:schemeClr val="bg1">
                  <a:lumMod val="65000"/>
                </a:schemeClr>
              </a:solidFill>
            </a:endParaRPr>
          </a:p>
          <a:p>
            <a:r>
              <a:rPr lang="ja-JP" altLang="en-US" sz="1800" dirty="0" smtClean="0">
                <a:solidFill>
                  <a:schemeClr val="bg1">
                    <a:lumMod val="65000"/>
                  </a:schemeClr>
                </a:solidFill>
              </a:rPr>
              <a:t>発見した特徴点周囲の勾配ヒストグラムを生成</a:t>
            </a:r>
            <a:endParaRPr lang="en-US" altLang="ja-JP" sz="1800" dirty="0" smtClean="0">
              <a:solidFill>
                <a:schemeClr val="bg1">
                  <a:lumMod val="65000"/>
                </a:schemeClr>
              </a:solidFill>
            </a:endParaRPr>
          </a:p>
          <a:p>
            <a:r>
              <a:rPr lang="ja-JP" altLang="en-US" sz="1800" dirty="0" smtClean="0">
                <a:solidFill>
                  <a:schemeClr val="bg1">
                    <a:lumMod val="65000"/>
                  </a:schemeClr>
                </a:solidFill>
              </a:rPr>
              <a:t>勾配方向は</a:t>
            </a:r>
            <a:r>
              <a:rPr lang="en-US" altLang="ja-JP" sz="1800" dirty="0" smtClean="0">
                <a:solidFill>
                  <a:schemeClr val="bg1">
                    <a:lumMod val="65000"/>
                  </a:schemeClr>
                </a:solidFill>
              </a:rPr>
              <a:t>36</a:t>
            </a:r>
            <a:r>
              <a:rPr lang="ja-JP" altLang="en-US" sz="1800" dirty="0" smtClean="0">
                <a:solidFill>
                  <a:schemeClr val="bg1">
                    <a:lumMod val="65000"/>
                  </a:schemeClr>
                </a:solidFill>
              </a:rPr>
              <a:t>分割し中心からの距離で重み付け</a:t>
            </a:r>
            <a:endParaRPr lang="en-US" altLang="ja-JP" sz="1800" dirty="0" smtClean="0">
              <a:solidFill>
                <a:schemeClr val="bg1">
                  <a:lumMod val="65000"/>
                </a:schemeClr>
              </a:solidFill>
            </a:endParaRPr>
          </a:p>
          <a:p>
            <a:r>
              <a:rPr lang="ja-JP" altLang="en-US" sz="1800" dirty="0" smtClean="0">
                <a:solidFill>
                  <a:schemeClr val="bg1">
                    <a:lumMod val="65000"/>
                  </a:schemeClr>
                </a:solidFill>
              </a:rPr>
              <a:t>ヒストグラムの強度を正規化し強度が</a:t>
            </a:r>
            <a:r>
              <a:rPr lang="en-US" altLang="ja-JP" sz="1800" dirty="0" smtClean="0">
                <a:solidFill>
                  <a:schemeClr val="bg1">
                    <a:lumMod val="65000"/>
                  </a:schemeClr>
                </a:solidFill>
              </a:rPr>
              <a:t>0.8</a:t>
            </a:r>
            <a:r>
              <a:rPr lang="ja-JP" altLang="en-US" sz="1800" dirty="0" smtClean="0">
                <a:solidFill>
                  <a:schemeClr val="bg1">
                    <a:lumMod val="65000"/>
                  </a:schemeClr>
                </a:solidFill>
              </a:rPr>
              <a:t>以上の方向を検出</a:t>
            </a:r>
            <a:r>
              <a:rPr lang="en-US" altLang="ja-JP" sz="1800" dirty="0" smtClean="0">
                <a:solidFill>
                  <a:schemeClr val="bg1">
                    <a:lumMod val="65000"/>
                  </a:schemeClr>
                </a:solidFill>
              </a:rPr>
              <a:t>(</a:t>
            </a:r>
            <a:r>
              <a:rPr lang="ja-JP" altLang="en-US" sz="1800" dirty="0" smtClean="0">
                <a:solidFill>
                  <a:schemeClr val="bg1">
                    <a:lumMod val="65000"/>
                  </a:schemeClr>
                </a:solidFill>
              </a:rPr>
              <a:t>複数検出されることも</a:t>
            </a:r>
            <a:r>
              <a:rPr lang="en-US" altLang="ja-JP" sz="1800" dirty="0" smtClean="0">
                <a:solidFill>
                  <a:schemeClr val="bg1">
                    <a:lumMod val="65000"/>
                  </a:schemeClr>
                </a:solidFill>
              </a:rPr>
              <a:t>)</a:t>
            </a:r>
          </a:p>
          <a:p>
            <a:pPr marL="0" indent="0">
              <a:buNone/>
            </a:pPr>
            <a:r>
              <a:rPr lang="en-US" altLang="ja-JP" sz="2400" dirty="0" smtClean="0">
                <a:solidFill>
                  <a:schemeClr val="bg1">
                    <a:lumMod val="65000"/>
                  </a:schemeClr>
                </a:solidFill>
              </a:rPr>
              <a:t>3. </a:t>
            </a:r>
            <a:r>
              <a:rPr lang="ja-JP" altLang="en-US" sz="2400" b="1" dirty="0" smtClean="0">
                <a:solidFill>
                  <a:schemeClr val="bg1">
                    <a:lumMod val="65000"/>
                  </a:schemeClr>
                </a:solidFill>
              </a:rPr>
              <a:t>特徴ベクトル計算</a:t>
            </a:r>
            <a:endParaRPr lang="en-US" altLang="ja-JP" sz="2400" b="1" dirty="0">
              <a:solidFill>
                <a:schemeClr val="bg1">
                  <a:lumMod val="65000"/>
                </a:schemeClr>
              </a:solidFill>
            </a:endParaRPr>
          </a:p>
          <a:p>
            <a:r>
              <a:rPr lang="ja-JP" altLang="en-US" sz="2000" dirty="0" smtClean="0">
                <a:solidFill>
                  <a:schemeClr val="bg1">
                    <a:lumMod val="65000"/>
                  </a:schemeClr>
                </a:solidFill>
              </a:rPr>
              <a:t>検出した方向に沿って窓を配置</a:t>
            </a:r>
            <a:endParaRPr lang="en-US" altLang="ja-JP" sz="2000" dirty="0" smtClean="0">
              <a:solidFill>
                <a:schemeClr val="bg1">
                  <a:lumMod val="65000"/>
                </a:schemeClr>
              </a:solidFill>
            </a:endParaRPr>
          </a:p>
          <a:p>
            <a:r>
              <a:rPr lang="ja-JP" altLang="en-US" sz="2000" dirty="0">
                <a:solidFill>
                  <a:schemeClr val="bg1">
                    <a:lumMod val="65000"/>
                  </a:schemeClr>
                </a:solidFill>
              </a:rPr>
              <a:t>窓</a:t>
            </a:r>
            <a:r>
              <a:rPr lang="ja-JP" altLang="en-US" sz="2000" dirty="0" smtClean="0">
                <a:solidFill>
                  <a:schemeClr val="bg1">
                    <a:lumMod val="65000"/>
                  </a:schemeClr>
                </a:solidFill>
              </a:rPr>
              <a:t>を</a:t>
            </a:r>
            <a:r>
              <a:rPr lang="en-US" altLang="ja-JP" sz="2000" dirty="0" smtClean="0">
                <a:solidFill>
                  <a:schemeClr val="bg1">
                    <a:lumMod val="65000"/>
                  </a:schemeClr>
                </a:solidFill>
              </a:rPr>
              <a:t>4x4</a:t>
            </a:r>
            <a:r>
              <a:rPr lang="ja-JP" altLang="en-US" sz="2000" dirty="0" smtClean="0">
                <a:solidFill>
                  <a:schemeClr val="bg1">
                    <a:lumMod val="65000"/>
                  </a:schemeClr>
                </a:solidFill>
              </a:rPr>
              <a:t>分割し，窓内で勾配ヒストグラムを計算する</a:t>
            </a:r>
            <a:endParaRPr lang="en-US" altLang="ja-JP" sz="2000" dirty="0" smtClean="0">
              <a:solidFill>
                <a:schemeClr val="bg1">
                  <a:lumMod val="65000"/>
                </a:schemeClr>
              </a:solidFill>
            </a:endParaRPr>
          </a:p>
          <a:p>
            <a:r>
              <a:rPr lang="ja-JP" altLang="en-US" sz="2000" dirty="0" smtClean="0">
                <a:solidFill>
                  <a:schemeClr val="bg1">
                    <a:lumMod val="65000"/>
                  </a:schemeClr>
                </a:solidFill>
              </a:rPr>
              <a:t>勾配ヒストグラムを特徴ベクトルとする</a:t>
            </a:r>
            <a:endParaRPr lang="en-US" altLang="ja-JP" sz="2000" dirty="0" smtClean="0">
              <a:solidFill>
                <a:schemeClr val="bg1">
                  <a:lumMod val="65000"/>
                </a:schemeClr>
              </a:solidFill>
            </a:endParaRPr>
          </a:p>
          <a:p>
            <a:pPr lvl="1"/>
            <a:r>
              <a:rPr lang="ja-JP" altLang="en-US" sz="1600" dirty="0" smtClean="0">
                <a:solidFill>
                  <a:schemeClr val="bg1">
                    <a:lumMod val="65000"/>
                  </a:schemeClr>
                </a:solidFill>
              </a:rPr>
              <a:t>勾配は</a:t>
            </a:r>
            <a:r>
              <a:rPr lang="en-US" altLang="ja-JP" sz="1600" dirty="0" smtClean="0">
                <a:solidFill>
                  <a:schemeClr val="bg1">
                    <a:lumMod val="65000"/>
                  </a:schemeClr>
                </a:solidFill>
              </a:rPr>
              <a:t>8</a:t>
            </a:r>
            <a:r>
              <a:rPr lang="ja-JP" altLang="en-US" sz="1600" dirty="0" smtClean="0">
                <a:solidFill>
                  <a:schemeClr val="bg1">
                    <a:lumMod val="65000"/>
                  </a:schemeClr>
                </a:solidFill>
              </a:rPr>
              <a:t>方向に量子化</a:t>
            </a:r>
            <a:endParaRPr lang="en-US" altLang="ja-JP" sz="1600" dirty="0" smtClean="0">
              <a:solidFill>
                <a:schemeClr val="bg1">
                  <a:lumMod val="65000"/>
                </a:schemeClr>
              </a:solidFill>
            </a:endParaRPr>
          </a:p>
          <a:p>
            <a:pPr lvl="1"/>
            <a:r>
              <a:rPr lang="en-US" altLang="ja-JP" sz="1600" dirty="0" smtClean="0">
                <a:solidFill>
                  <a:schemeClr val="bg1">
                    <a:lumMod val="65000"/>
                  </a:schemeClr>
                </a:solidFill>
              </a:rPr>
              <a:t>4*4*8 = 128</a:t>
            </a:r>
            <a:r>
              <a:rPr lang="ja-JP" altLang="en-US" sz="1600" dirty="0" smtClean="0">
                <a:solidFill>
                  <a:schemeClr val="bg1">
                    <a:lumMod val="65000"/>
                  </a:schemeClr>
                </a:solidFill>
              </a:rPr>
              <a:t>次元</a:t>
            </a:r>
            <a:r>
              <a:rPr lang="ja-JP" altLang="en-US" sz="1600" dirty="0">
                <a:solidFill>
                  <a:schemeClr val="bg1">
                    <a:lumMod val="65000"/>
                  </a:schemeClr>
                </a:solidFill>
              </a:rPr>
              <a:t>ベクトル</a:t>
            </a:r>
            <a:r>
              <a:rPr lang="ja-JP" altLang="en-US" sz="1600" dirty="0" smtClean="0">
                <a:solidFill>
                  <a:schemeClr val="bg1">
                    <a:lumMod val="65000"/>
                  </a:schemeClr>
                </a:solidFill>
              </a:rPr>
              <a:t>に</a:t>
            </a:r>
            <a:endParaRPr lang="en-US" altLang="ja-JP" sz="1600" dirty="0" smtClean="0">
              <a:solidFill>
                <a:schemeClr val="bg1">
                  <a:lumMod val="65000"/>
                </a:schemeClr>
              </a:solidFill>
            </a:endParaRPr>
          </a:p>
          <a:p>
            <a:pPr marL="457200" lvl="1" indent="0">
              <a:buNone/>
            </a:pPr>
            <a:endParaRPr lang="en-US" altLang="ja-JP" sz="1050" dirty="0" smtClean="0">
              <a:solidFill>
                <a:schemeClr val="bg1">
                  <a:lumMod val="65000"/>
                </a:schemeClr>
              </a:solidFill>
            </a:endParaRPr>
          </a:p>
          <a:p>
            <a:pPr marL="0" indent="0">
              <a:buNone/>
            </a:pPr>
            <a:r>
              <a:rPr lang="en-US" altLang="ja-JP" sz="2000" dirty="0" smtClean="0">
                <a:solidFill>
                  <a:schemeClr val="bg1">
                    <a:lumMod val="65000"/>
                  </a:schemeClr>
                </a:solidFill>
                <a:sym typeface="Wingdings" panose="05000000000000000000" pitchFamily="2" charset="2"/>
              </a:rPr>
              <a:t> </a:t>
            </a:r>
            <a:r>
              <a:rPr lang="ja-JP" altLang="en-US" sz="2000" dirty="0" smtClean="0">
                <a:solidFill>
                  <a:schemeClr val="bg1">
                    <a:lumMod val="65000"/>
                  </a:schemeClr>
                </a:solidFill>
                <a:sym typeface="Wingdings" panose="05000000000000000000" pitchFamily="2" charset="2"/>
              </a:rPr>
              <a:t>特徴点周囲の勾配方向分布を特徴量とする</a:t>
            </a:r>
            <a:endParaRPr lang="en-US" altLang="ja-JP" sz="2000" dirty="0" smtClean="0">
              <a:solidFill>
                <a:schemeClr val="bg1">
                  <a:lumMod val="65000"/>
                </a:schemeClr>
              </a:solidFill>
            </a:endParaRPr>
          </a:p>
        </p:txBody>
      </p:sp>
      <p:sp>
        <p:nvSpPr>
          <p:cNvPr id="4" name="正方形/長方形 3"/>
          <p:cNvSpPr/>
          <p:nvPr/>
        </p:nvSpPr>
        <p:spPr>
          <a:xfrm>
            <a:off x="6017398" y="5646003"/>
            <a:ext cx="5533251" cy="830997"/>
          </a:xfrm>
          <a:prstGeom prst="rect">
            <a:avLst/>
          </a:prstGeom>
        </p:spPr>
        <p:txBody>
          <a:bodyPr wrap="square">
            <a:spAutoFit/>
          </a:bodyPr>
          <a:lstStyle/>
          <a:p>
            <a:r>
              <a:rPr lang="en-US" altLang="ja-JP" sz="1600" dirty="0" smtClean="0">
                <a:solidFill>
                  <a:srgbClr val="FF0000"/>
                </a:solidFill>
              </a:rPr>
              <a:t>※</a:t>
            </a:r>
            <a:r>
              <a:rPr lang="ja-JP" altLang="en-US" sz="1600" dirty="0" smtClean="0">
                <a:solidFill>
                  <a:srgbClr val="FF0000"/>
                </a:solidFill>
              </a:rPr>
              <a:t>手順を覚えてほしいわけではなくて、</a:t>
            </a:r>
            <a:endParaRPr lang="en-US" altLang="ja-JP" sz="1600" dirty="0" smtClean="0">
              <a:solidFill>
                <a:srgbClr val="FF0000"/>
              </a:solidFill>
            </a:endParaRPr>
          </a:p>
          <a:p>
            <a:r>
              <a:rPr lang="ja-JP" altLang="en-US" sz="1600" dirty="0" smtClean="0">
                <a:solidFill>
                  <a:srgbClr val="FF0000"/>
                </a:solidFill>
              </a:rPr>
              <a:t>このように設計した特徴ベクトルが拡大縮小と回転に対して堅固（変化しにくい）となるかを知ってほしい</a:t>
            </a:r>
            <a:endParaRPr lang="ja-JP" altLang="en-US" sz="1600" dirty="0">
              <a:solidFill>
                <a:srgbClr val="FF0000"/>
              </a:solidFill>
            </a:endParaRPr>
          </a:p>
        </p:txBody>
      </p:sp>
      <p:sp>
        <p:nvSpPr>
          <p:cNvPr id="10" name="正方形/長方形 9"/>
          <p:cNvSpPr/>
          <p:nvPr/>
        </p:nvSpPr>
        <p:spPr>
          <a:xfrm>
            <a:off x="5923002" y="520184"/>
            <a:ext cx="5929828"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な</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ぜ</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拡大・回転について堅固なのか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923002" y="2482334"/>
            <a:ext cx="6032421"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拡大縮小</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スケールを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考慮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して特徴点を検出し</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そのスケールの窓内でヒストグラムを計算</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923002" y="3987284"/>
            <a:ext cx="6032421"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回転</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局所領域の勾配方向に沿って窓を回転する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3666653" y="4901684"/>
            <a:ext cx="5019323" cy="1323439"/>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SIFT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特徴は，</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特徴点を中心とする局所領域に対して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スケールと方向を正規化したものとで</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t>特徴点周囲の勾配分布を特徴ベクトルとする</a:t>
            </a:r>
            <a:endParaRPr lang="ja-JP" altLang="en-US" sz="2000" dirty="0"/>
          </a:p>
        </p:txBody>
      </p:sp>
    </p:spTree>
    <p:extLst>
      <p:ext uri="{BB962C8B-B14F-4D97-AF65-F5344CB8AC3E}">
        <p14:creationId xmlns:p14="http://schemas.microsoft.com/office/powerpoint/2010/main" val="2170854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8831" y="365126"/>
            <a:ext cx="10751169" cy="733270"/>
          </a:xfrm>
        </p:spPr>
        <p:txBody>
          <a:bodyPr>
            <a:normAutofit/>
          </a:bodyPr>
          <a:lstStyle/>
          <a:p>
            <a:r>
              <a:rPr kumimoji="1" lang="en-US" altLang="ja-JP" sz="3600" dirty="0" smtClean="0"/>
              <a:t>SIFT</a:t>
            </a:r>
            <a:r>
              <a:rPr kumimoji="1" lang="ja-JP" altLang="en-US" sz="3600" dirty="0" smtClean="0"/>
              <a:t>特徴（実装）</a:t>
            </a:r>
            <a:endParaRPr kumimoji="1" lang="ja-JP" altLang="en-US" sz="3600" dirty="0"/>
          </a:p>
        </p:txBody>
      </p:sp>
      <p:sp>
        <p:nvSpPr>
          <p:cNvPr id="3" name="コンテンツ プレースホルダー 2"/>
          <p:cNvSpPr>
            <a:spLocks noGrp="1"/>
          </p:cNvSpPr>
          <p:nvPr>
            <p:ph idx="1"/>
          </p:nvPr>
        </p:nvSpPr>
        <p:spPr>
          <a:xfrm>
            <a:off x="752972" y="1492005"/>
            <a:ext cx="7167709" cy="1745466"/>
          </a:xfrm>
          <a:solidFill>
            <a:schemeClr val="accent4">
              <a:lumMod val="20000"/>
              <a:lumOff val="80000"/>
            </a:schemeClr>
          </a:solidFill>
        </p:spPr>
        <p:txBody>
          <a:bodyPr>
            <a:normAutofit/>
          </a:bodyPr>
          <a:lstStyle/>
          <a:p>
            <a:pPr marL="0" indent="0">
              <a:buNone/>
            </a:pPr>
            <a:r>
              <a:rPr kumimoji="1" lang="en-US" altLang="ja-JP" sz="2000" dirty="0" smtClean="0"/>
              <a:t># SIFT.py</a:t>
            </a:r>
            <a:endParaRPr lang="en-US" altLang="ja-JP" sz="2000" dirty="0"/>
          </a:p>
          <a:p>
            <a:pPr marL="0" indent="0">
              <a:buNone/>
            </a:pPr>
            <a:r>
              <a:rPr lang="en-US" altLang="ja-JP" sz="2000" dirty="0" smtClean="0"/>
              <a:t>img1 </a:t>
            </a:r>
            <a:r>
              <a:rPr lang="en-US" altLang="ja-JP" sz="2000" dirty="0"/>
              <a:t>=  cv2.imread</a:t>
            </a:r>
            <a:r>
              <a:rPr lang="en-US" altLang="ja-JP" sz="2000" dirty="0" smtClean="0"/>
              <a:t>(“</a:t>
            </a:r>
            <a:r>
              <a:rPr lang="ja-JP" altLang="en-US" sz="2000" dirty="0" smtClean="0"/>
              <a:t>画像名</a:t>
            </a:r>
            <a:r>
              <a:rPr lang="en-US" altLang="ja-JP" sz="2000" dirty="0" smtClean="0"/>
              <a:t>.bmp", </a:t>
            </a:r>
            <a:r>
              <a:rPr lang="en-US" altLang="ja-JP" sz="2000" dirty="0"/>
              <a:t>0) </a:t>
            </a:r>
          </a:p>
          <a:p>
            <a:pPr marL="0" indent="0">
              <a:buNone/>
            </a:pPr>
            <a:r>
              <a:rPr lang="en-US" altLang="ja-JP" sz="2000" dirty="0" smtClean="0"/>
              <a:t>sift </a:t>
            </a:r>
            <a:r>
              <a:rPr lang="ja-JP" altLang="en-US" sz="2000" dirty="0"/>
              <a:t> </a:t>
            </a:r>
            <a:r>
              <a:rPr lang="ja-JP" altLang="en-US" sz="2000" dirty="0" smtClean="0"/>
              <a:t>  </a:t>
            </a:r>
            <a:r>
              <a:rPr lang="en-US" altLang="ja-JP" sz="2000" dirty="0" smtClean="0"/>
              <a:t>= </a:t>
            </a:r>
            <a:r>
              <a:rPr lang="en-US" altLang="ja-JP" sz="2000" dirty="0"/>
              <a:t>cv2.xfeatures2d.SIFT_create()</a:t>
            </a:r>
          </a:p>
          <a:p>
            <a:pPr marL="0" indent="0">
              <a:buNone/>
            </a:pPr>
            <a:r>
              <a:rPr lang="en-US" altLang="ja-JP" sz="2000" dirty="0"/>
              <a:t>key1, des1 = </a:t>
            </a:r>
            <a:r>
              <a:rPr lang="en-US" altLang="ja-JP" sz="2000" dirty="0" err="1"/>
              <a:t>sift.detectAndCompute</a:t>
            </a:r>
            <a:r>
              <a:rPr lang="en-US" altLang="ja-JP" sz="2000" dirty="0"/>
              <a:t> (img1, None </a:t>
            </a:r>
            <a:r>
              <a:rPr lang="en-US" altLang="ja-JP" sz="2000" dirty="0" smtClean="0"/>
              <a:t>)</a:t>
            </a:r>
            <a:endParaRPr lang="en-US" altLang="ja-JP" sz="2000" dirty="0"/>
          </a:p>
        </p:txBody>
      </p:sp>
      <p:sp>
        <p:nvSpPr>
          <p:cNvPr id="4" name="コンテンツ プレースホルダー 2"/>
          <p:cNvSpPr txBox="1">
            <a:spLocks/>
          </p:cNvSpPr>
          <p:nvPr/>
        </p:nvSpPr>
        <p:spPr>
          <a:xfrm>
            <a:off x="765329" y="3654436"/>
            <a:ext cx="10689385" cy="3203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smtClean="0"/>
              <a:t>Python &amp; </a:t>
            </a:r>
            <a:r>
              <a:rPr lang="en-US" altLang="ja-JP" sz="2400" dirty="0" err="1" smtClean="0"/>
              <a:t>openCV</a:t>
            </a:r>
            <a:r>
              <a:rPr lang="ja-JP" altLang="en-US" sz="2400" dirty="0" smtClean="0"/>
              <a:t>環境だと上記の</a:t>
            </a:r>
            <a:r>
              <a:rPr lang="en-US" altLang="ja-JP" sz="2400" dirty="0" smtClean="0"/>
              <a:t>3</a:t>
            </a:r>
            <a:r>
              <a:rPr lang="ja-JP" altLang="en-US" sz="2400" dirty="0" smtClean="0"/>
              <a:t>行で</a:t>
            </a:r>
            <a:r>
              <a:rPr lang="en-US" altLang="ja-JP" sz="2400" dirty="0" smtClean="0"/>
              <a:t>SIFT</a:t>
            </a:r>
            <a:r>
              <a:rPr lang="ja-JP" altLang="en-US" sz="2400" dirty="0" smtClean="0"/>
              <a:t>特徴を検出できます</a:t>
            </a:r>
            <a:endParaRPr lang="en-US" altLang="ja-JP" sz="2400" dirty="0" smtClean="0"/>
          </a:p>
          <a:p>
            <a:pPr marL="0" indent="0">
              <a:buFont typeface="Arial" panose="020B0604020202020204" pitchFamily="34" charset="0"/>
              <a:buNone/>
            </a:pPr>
            <a:r>
              <a:rPr lang="en-US" altLang="ja-JP" sz="2400" dirty="0" smtClean="0"/>
              <a:t>※key1 </a:t>
            </a:r>
            <a:r>
              <a:rPr lang="ja-JP" altLang="en-US" sz="2400" dirty="0" smtClean="0"/>
              <a:t>は特徴点の位置を保持する配列</a:t>
            </a:r>
            <a:endParaRPr lang="en-US" altLang="ja-JP" sz="2400" dirty="0" smtClean="0"/>
          </a:p>
          <a:p>
            <a:pPr marL="0" indent="0">
              <a:buFont typeface="Arial" panose="020B0604020202020204" pitchFamily="34" charset="0"/>
              <a:buNone/>
            </a:pPr>
            <a:r>
              <a:rPr lang="en-US" altLang="ja-JP" sz="2400" dirty="0" smtClean="0"/>
              <a:t>※des1 </a:t>
            </a:r>
            <a:r>
              <a:rPr lang="ja-JP" altLang="en-US" sz="2400" dirty="0" smtClean="0"/>
              <a:t>は特徴点の特徴ベクトルを保持する配列</a:t>
            </a:r>
            <a:endParaRPr lang="en-US" altLang="ja-JP" sz="2400" dirty="0" smtClean="0"/>
          </a:p>
          <a:p>
            <a:pPr marL="0" indent="0">
              <a:buNone/>
            </a:pPr>
            <a:r>
              <a:rPr lang="en-US" altLang="ja-JP" sz="2400" dirty="0" smtClean="0"/>
              <a:t>※『xfeatures2d.SIFT_create』</a:t>
            </a:r>
            <a:r>
              <a:rPr lang="ja-JP" altLang="en-US" sz="2400" dirty="0" smtClean="0"/>
              <a:t>を書き換えると色々な特徴量を試せます</a:t>
            </a:r>
            <a:endParaRPr lang="en-US" altLang="ja-JP" sz="2400" dirty="0"/>
          </a:p>
          <a:p>
            <a:pPr marL="0" indent="0">
              <a:buFont typeface="Arial" panose="020B0604020202020204" pitchFamily="34" charset="0"/>
              <a:buNone/>
            </a:pPr>
            <a:endParaRPr lang="en-US" altLang="ja-JP" sz="2400" dirty="0" smtClean="0"/>
          </a:p>
          <a:p>
            <a:pPr marL="0" indent="0">
              <a:buFont typeface="Arial" panose="020B0604020202020204" pitchFamily="34" charset="0"/>
              <a:buNone/>
            </a:pPr>
            <a:r>
              <a:rPr lang="ja-JP" altLang="en-US" sz="2400" dirty="0" smtClean="0"/>
              <a:t>最近は</a:t>
            </a:r>
            <a:r>
              <a:rPr lang="en-US" altLang="ja-JP" sz="2400" dirty="0" smtClean="0"/>
              <a:t>C++</a:t>
            </a:r>
            <a:r>
              <a:rPr lang="ja-JP" altLang="en-US" sz="2400" dirty="0" smtClean="0"/>
              <a:t>で全部書くのは流行らないみたい．</a:t>
            </a:r>
            <a:endParaRPr lang="en-US" altLang="ja-JP" sz="2400" dirty="0" smtClean="0"/>
          </a:p>
          <a:p>
            <a:pPr marL="0" indent="0">
              <a:buFont typeface="Arial" panose="020B0604020202020204" pitchFamily="34" charset="0"/>
              <a:buNone/>
            </a:pPr>
            <a:r>
              <a:rPr lang="ja-JP" altLang="en-US" sz="2400" dirty="0" smtClean="0"/>
              <a:t>良い</a:t>
            </a:r>
            <a:r>
              <a:rPr lang="ja-JP" altLang="en-US" sz="2400" dirty="0"/>
              <a:t>時代</a:t>
            </a:r>
            <a:r>
              <a:rPr lang="ja-JP" altLang="en-US" sz="2400" dirty="0" smtClean="0"/>
              <a:t>ですね</a:t>
            </a:r>
            <a:r>
              <a:rPr lang="ja-JP" altLang="en-US" sz="2400" dirty="0" err="1" smtClean="0"/>
              <a:t>。。。</a:t>
            </a:r>
            <a:endParaRPr lang="ja-JP" altLang="en-US" sz="2400" dirty="0"/>
          </a:p>
        </p:txBody>
      </p:sp>
    </p:spTree>
    <p:extLst>
      <p:ext uri="{BB962C8B-B14F-4D97-AF65-F5344CB8AC3E}">
        <p14:creationId xmlns:p14="http://schemas.microsoft.com/office/powerpoint/2010/main" val="14465957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771" y="365126"/>
            <a:ext cx="11027651" cy="733270"/>
          </a:xfrm>
        </p:spPr>
        <p:txBody>
          <a:bodyPr/>
          <a:lstStyle/>
          <a:p>
            <a:r>
              <a:rPr kumimoji="1" lang="ja-JP" altLang="en-US" dirty="0" smtClean="0"/>
              <a:t>まとめ</a:t>
            </a:r>
            <a:r>
              <a:rPr kumimoji="1" lang="en-US" altLang="ja-JP" dirty="0" smtClean="0"/>
              <a:t>: SIFT</a:t>
            </a:r>
            <a:r>
              <a:rPr kumimoji="1" lang="ja-JP" altLang="en-US" dirty="0" smtClean="0"/>
              <a:t>特徴</a:t>
            </a:r>
            <a:endParaRPr kumimoji="1" lang="ja-JP" altLang="en-US" dirty="0"/>
          </a:p>
        </p:txBody>
      </p:sp>
      <p:sp>
        <p:nvSpPr>
          <p:cNvPr id="3" name="コンテンツ プレースホルダー 2"/>
          <p:cNvSpPr>
            <a:spLocks noGrp="1"/>
          </p:cNvSpPr>
          <p:nvPr>
            <p:ph idx="1"/>
          </p:nvPr>
        </p:nvSpPr>
        <p:spPr>
          <a:xfrm>
            <a:off x="328209" y="1368435"/>
            <a:ext cx="6146732" cy="5296829"/>
          </a:xfrm>
        </p:spPr>
        <p:txBody>
          <a:bodyPr>
            <a:normAutofit/>
          </a:bodyPr>
          <a:lstStyle/>
          <a:p>
            <a:r>
              <a:rPr kumimoji="1" lang="ja-JP" altLang="en-US" dirty="0" smtClean="0"/>
              <a:t>特徴ベクトル</a:t>
            </a:r>
            <a:r>
              <a:rPr lang="ja-JP" altLang="en-US" dirty="0" smtClean="0"/>
              <a:t>とは</a:t>
            </a:r>
            <a:r>
              <a:rPr lang="ja-JP" altLang="en-US" dirty="0"/>
              <a:t>何</a:t>
            </a:r>
            <a:r>
              <a:rPr lang="ja-JP" altLang="en-US" dirty="0" smtClean="0"/>
              <a:t>かを</a:t>
            </a:r>
            <a:r>
              <a:rPr lang="ja-JP" altLang="en-US" dirty="0"/>
              <a:t>解説</a:t>
            </a:r>
            <a:r>
              <a:rPr lang="ja-JP" altLang="en-US" dirty="0" smtClean="0"/>
              <a:t>した</a:t>
            </a:r>
            <a:endParaRPr lang="en-US" altLang="ja-JP" dirty="0" smtClean="0"/>
          </a:p>
          <a:p>
            <a:pPr lvl="1"/>
            <a:r>
              <a:rPr kumimoji="1" lang="ja-JP" altLang="en-US" sz="2000" dirty="0" smtClean="0"/>
              <a:t>検出された特徴点同士を比較するため，特徴点周囲の局所領域をベクトルの形で表すもの．</a:t>
            </a:r>
            <a:endParaRPr kumimoji="1" lang="en-US" altLang="ja-JP" sz="2000" dirty="0" smtClean="0"/>
          </a:p>
          <a:p>
            <a:pPr lvl="1"/>
            <a:r>
              <a:rPr lang="ja-JP" altLang="en-US" sz="2000" dirty="0" smtClean="0"/>
              <a:t>特徴ベクトルは，</a:t>
            </a:r>
            <a:r>
              <a:rPr lang="en-US" altLang="ja-JP" sz="2000" dirty="0" smtClean="0"/>
              <a:t>SIFT</a:t>
            </a:r>
            <a:r>
              <a:rPr lang="ja-JP" altLang="en-US" sz="2000" dirty="0" err="1" smtClean="0"/>
              <a:t>，</a:t>
            </a:r>
            <a:r>
              <a:rPr lang="en-US" altLang="ja-JP" sz="2000" dirty="0" smtClean="0"/>
              <a:t>BRIEF, ORB, SURF, AKAZE</a:t>
            </a:r>
            <a:r>
              <a:rPr lang="ja-JP" altLang="en-US" sz="2000" dirty="0" smtClean="0"/>
              <a:t>など，沢山の種類がある</a:t>
            </a:r>
            <a:endParaRPr lang="en-US" altLang="ja-JP" sz="2000" dirty="0" smtClean="0"/>
          </a:p>
          <a:p>
            <a:pPr lvl="1"/>
            <a:r>
              <a:rPr lang="ja-JP" altLang="en-US" sz="2000" dirty="0" smtClean="0"/>
              <a:t>特徴ベクトルは目的や対象画像の依存してよいものを選択すべき</a:t>
            </a:r>
            <a:endParaRPr lang="en-US" altLang="ja-JP" sz="2000" dirty="0" smtClean="0"/>
          </a:p>
          <a:p>
            <a:pPr lvl="1"/>
            <a:endParaRPr kumimoji="1" lang="en-US" altLang="ja-JP" sz="2000" dirty="0"/>
          </a:p>
          <a:p>
            <a:r>
              <a:rPr lang="en-US" altLang="ja-JP" dirty="0" smtClean="0"/>
              <a:t>SIFT</a:t>
            </a:r>
            <a:r>
              <a:rPr lang="ja-JP" altLang="en-US" dirty="0" smtClean="0"/>
              <a:t>特徴</a:t>
            </a:r>
            <a:endParaRPr lang="en-US" altLang="ja-JP" dirty="0" smtClean="0"/>
          </a:p>
          <a:p>
            <a:pPr lvl="1"/>
            <a:r>
              <a:rPr kumimoji="1" lang="en-US" altLang="ja-JP" sz="2000" dirty="0" err="1" smtClean="0"/>
              <a:t>DoG</a:t>
            </a:r>
            <a:r>
              <a:rPr lang="ja-JP" altLang="en-US" sz="2000" dirty="0" smtClean="0"/>
              <a:t>の極値を特徴点として検出</a:t>
            </a:r>
            <a:endParaRPr lang="en-US" altLang="ja-JP" sz="2000" dirty="0" smtClean="0"/>
          </a:p>
          <a:p>
            <a:pPr lvl="1"/>
            <a:r>
              <a:rPr kumimoji="1" lang="ja-JP" altLang="en-US" sz="2000" dirty="0" smtClean="0"/>
              <a:t>特徴点のスケールに応じた局所領域を考慮</a:t>
            </a:r>
            <a:endParaRPr kumimoji="1" lang="en-US" altLang="ja-JP" sz="2000" dirty="0" smtClean="0"/>
          </a:p>
          <a:p>
            <a:pPr lvl="1"/>
            <a:r>
              <a:rPr lang="ja-JP" altLang="en-US" sz="2000" dirty="0" smtClean="0"/>
              <a:t>特徴点周囲の勾配方向に沿って局所窓を回転</a:t>
            </a:r>
            <a:endParaRPr lang="en-US" altLang="ja-JP" sz="2000" dirty="0" smtClean="0"/>
          </a:p>
          <a:p>
            <a:pPr lvl="1"/>
            <a:r>
              <a:rPr kumimoji="1" lang="ja-JP" altLang="en-US" sz="2000" dirty="0" smtClean="0"/>
              <a:t>局所窓を</a:t>
            </a:r>
            <a:r>
              <a:rPr kumimoji="1" lang="en-US" altLang="ja-JP" sz="2000" dirty="0" smtClean="0"/>
              <a:t>4</a:t>
            </a:r>
            <a:r>
              <a:rPr kumimoji="1" lang="ja-JP" altLang="en-US" sz="2000" dirty="0" smtClean="0"/>
              <a:t>分割し，各領域の勾配ヒストグラムを特徴ベクトルとする</a:t>
            </a:r>
            <a:endParaRPr kumimoji="1" lang="ja-JP" altLang="en-US" dirty="0"/>
          </a:p>
        </p:txBody>
      </p:sp>
      <p:sp>
        <p:nvSpPr>
          <p:cNvPr id="5" name="正方形/長方形 4"/>
          <p:cNvSpPr/>
          <p:nvPr/>
        </p:nvSpPr>
        <p:spPr>
          <a:xfrm>
            <a:off x="10064885" y="6374368"/>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図 9"/>
          <p:cNvPicPr>
            <a:picLocks noChangeAspect="1"/>
          </p:cNvPicPr>
          <p:nvPr/>
        </p:nvPicPr>
        <p:blipFill>
          <a:blip r:embed="rId3"/>
          <a:stretch>
            <a:fillRect/>
          </a:stretch>
        </p:blipFill>
        <p:spPr>
          <a:xfrm>
            <a:off x="7569200" y="310481"/>
            <a:ext cx="4152900" cy="2713836"/>
          </a:xfrm>
          <a:prstGeom prst="rect">
            <a:avLst/>
          </a:prstGeom>
        </p:spPr>
      </p:pic>
    </p:spTree>
    <p:extLst>
      <p:ext uri="{BB962C8B-B14F-4D97-AF65-F5344CB8AC3E}">
        <p14:creationId xmlns:p14="http://schemas.microsoft.com/office/powerpoint/2010/main" val="965349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79681" y="5851526"/>
            <a:ext cx="4509119" cy="733270"/>
          </a:xfrm>
        </p:spPr>
        <p:txBody>
          <a:bodyPr/>
          <a:lstStyle/>
          <a:p>
            <a:pPr algn="r"/>
            <a:r>
              <a:rPr kumimoji="1" lang="en-US" altLang="ja-JP" dirty="0" smtClean="0"/>
              <a:t>Hough</a:t>
            </a:r>
            <a:r>
              <a:rPr kumimoji="1" lang="ja-JP" altLang="en-US" dirty="0" smtClean="0"/>
              <a:t>変換</a:t>
            </a:r>
            <a:endParaRPr kumimoji="1" lang="ja-JP" altLang="en-US" dirty="0"/>
          </a:p>
        </p:txBody>
      </p:sp>
    </p:spTree>
    <p:extLst>
      <p:ext uri="{BB962C8B-B14F-4D97-AF65-F5344CB8AC3E}">
        <p14:creationId xmlns:p14="http://schemas.microsoft.com/office/powerpoint/2010/main" val="2573204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4553" y="1700441"/>
            <a:ext cx="6310705" cy="733270"/>
          </a:xfrm>
        </p:spPr>
        <p:txBody>
          <a:bodyPr>
            <a:normAutofit/>
          </a:bodyPr>
          <a:lstStyle/>
          <a:p>
            <a:r>
              <a:rPr kumimoji="1" lang="en-US" altLang="ja-JP" sz="3600" dirty="0" smtClean="0"/>
              <a:t>Hough</a:t>
            </a:r>
            <a:r>
              <a:rPr kumimoji="1" lang="ja-JP" altLang="en-US" sz="3600" dirty="0" smtClean="0"/>
              <a:t>変換とは</a:t>
            </a:r>
            <a:endParaRPr kumimoji="1" lang="ja-JP" altLang="en-US" sz="3600" dirty="0"/>
          </a:p>
        </p:txBody>
      </p:sp>
      <p:sp>
        <p:nvSpPr>
          <p:cNvPr id="3" name="コンテンツ プレースホルダー 2"/>
          <p:cNvSpPr>
            <a:spLocks noGrp="1"/>
          </p:cNvSpPr>
          <p:nvPr>
            <p:ph idx="1"/>
          </p:nvPr>
        </p:nvSpPr>
        <p:spPr>
          <a:xfrm>
            <a:off x="554553" y="2998352"/>
            <a:ext cx="6159089" cy="2400964"/>
          </a:xfrm>
        </p:spPr>
        <p:txBody>
          <a:bodyPr/>
          <a:lstStyle/>
          <a:p>
            <a:r>
              <a:rPr lang="ja-JP" altLang="en-US" dirty="0" smtClean="0"/>
              <a:t>画像</a:t>
            </a:r>
            <a:r>
              <a:rPr lang="ja-JP" altLang="en-US" dirty="0"/>
              <a:t>中</a:t>
            </a:r>
            <a:r>
              <a:rPr lang="ja-JP" altLang="en-US" dirty="0" smtClean="0"/>
              <a:t>から直線や円を検出する手法</a:t>
            </a:r>
            <a:endParaRPr lang="en-US" altLang="ja-JP" dirty="0" smtClean="0"/>
          </a:p>
          <a:p>
            <a:r>
              <a:rPr kumimoji="1" lang="ja-JP" altLang="en-US" dirty="0" smtClean="0"/>
              <a:t>直線や円の一部が破損・劣化していても検出可能</a:t>
            </a:r>
            <a:endParaRPr kumimoji="1" lang="en-US" altLang="ja-JP" dirty="0" smtClean="0"/>
          </a:p>
          <a:p>
            <a:endParaRPr kumimoji="1" lang="ja-JP" altLang="en-US" dirty="0"/>
          </a:p>
        </p:txBody>
      </p:sp>
      <p:pic>
        <p:nvPicPr>
          <p:cNvPr id="4" name="図 3"/>
          <p:cNvPicPr>
            <a:picLocks noChangeAspect="1"/>
          </p:cNvPicPr>
          <p:nvPr/>
        </p:nvPicPr>
        <p:blipFill>
          <a:blip r:embed="rId2"/>
          <a:stretch>
            <a:fillRect/>
          </a:stretch>
        </p:blipFill>
        <p:spPr>
          <a:xfrm>
            <a:off x="7157651" y="403310"/>
            <a:ext cx="4620397" cy="6187548"/>
          </a:xfrm>
          <a:prstGeom prst="rect">
            <a:avLst/>
          </a:prstGeom>
        </p:spPr>
      </p:pic>
      <p:sp>
        <p:nvSpPr>
          <p:cNvPr id="5" name="正方形/長方形 4"/>
          <p:cNvSpPr/>
          <p:nvPr/>
        </p:nvSpPr>
        <p:spPr>
          <a:xfrm>
            <a:off x="5903837" y="443984"/>
            <a:ext cx="1086003" cy="369332"/>
          </a:xfrm>
          <a:prstGeom prst="rect">
            <a:avLst/>
          </a:prstGeom>
          <a:solidFill>
            <a:schemeClr val="accent4"/>
          </a:solidFill>
        </p:spPr>
        <p:txBody>
          <a:bodyPr wrap="none">
            <a:spAutoFit/>
          </a:bodyPr>
          <a:lstStyle/>
          <a:p>
            <a:r>
              <a:rPr lang="en-US" altLang="ja-JP" dirty="0" smtClean="0"/>
              <a:t>Hough.py</a:t>
            </a:r>
            <a:endParaRPr lang="ja-JP" altLang="en-US" dirty="0"/>
          </a:p>
        </p:txBody>
      </p:sp>
    </p:spTree>
    <p:extLst>
      <p:ext uri="{BB962C8B-B14F-4D97-AF65-F5344CB8AC3E}">
        <p14:creationId xmlns:p14="http://schemas.microsoft.com/office/powerpoint/2010/main" val="7572975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152580" y="1024410"/>
                <a:ext cx="9956145" cy="1472048"/>
              </a:xfrm>
            </p:spPr>
            <p:txBody>
              <a:bodyPr>
                <a:noAutofit/>
              </a:bodyPr>
              <a:lstStyle/>
              <a:p>
                <a:pPr marL="0" indent="0">
                  <a:buNone/>
                </a:pPr>
                <a:r>
                  <a:rPr lang="en-US" altLang="ja-JP" i="1" dirty="0" smtClean="0">
                    <a:latin typeface="Times New Roman" panose="02020603050405020304" pitchFamily="18" charset="0"/>
                    <a:cs typeface="Times New Roman" panose="02020603050405020304" pitchFamily="18" charset="0"/>
                  </a:rPr>
                  <a:t>x</a:t>
                </a:r>
                <a:r>
                  <a:rPr lang="en-US" altLang="ja-JP" i="1" dirty="0" err="1" smtClean="0">
                    <a:latin typeface="Times New Roman" panose="02020603050405020304" pitchFamily="18" charset="0"/>
                    <a:cs typeface="Times New Roman" panose="02020603050405020304" pitchFamily="18" charset="0"/>
                  </a:rPr>
                  <a:t>y</a:t>
                </a:r>
                <a:r>
                  <a:rPr lang="ja-JP" altLang="en-US" i="1" dirty="0" smtClean="0">
                    <a:latin typeface="Times New Roman" panose="02020603050405020304" pitchFamily="18" charset="0"/>
                    <a:cs typeface="Times New Roman" panose="02020603050405020304" pitchFamily="18" charset="0"/>
                  </a:rPr>
                  <a:t>空間における直線は </a:t>
                </a:r>
                <a:r>
                  <a:rPr lang="en-US" altLang="ja-JP" i="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𝑦</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𝑎𝑥</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𝑏</m:t>
                    </m:r>
                  </m:oMath>
                </a14:m>
                <a:r>
                  <a:rPr lang="en-US" altLang="ja-JP" i="1" dirty="0" smtClean="0">
                    <a:latin typeface="Times New Roman" panose="02020603050405020304" pitchFamily="18" charset="0"/>
                    <a:cs typeface="Times New Roman" panose="02020603050405020304" pitchFamily="18" charset="0"/>
                  </a:rPr>
                  <a:t> 』</a:t>
                </a:r>
                <a:r>
                  <a:rPr lang="ja-JP" altLang="en-US" i="1" dirty="0" smtClean="0">
                    <a:latin typeface="Times New Roman" panose="02020603050405020304" pitchFamily="18" charset="0"/>
                    <a:cs typeface="Times New Roman" panose="02020603050405020304" pitchFamily="18" charset="0"/>
                  </a:rPr>
                  <a:t>と表せる</a:t>
                </a:r>
              </a:p>
              <a:p>
                <a:pPr marL="0" indent="0">
                  <a:buNone/>
                </a:pPr>
                <a:r>
                  <a:rPr lang="ja-JP" altLang="en-US" dirty="0" smtClean="0">
                    <a:latin typeface="Times New Roman" panose="02020603050405020304" pitchFamily="18" charset="0"/>
                    <a:cs typeface="Times New Roman" panose="02020603050405020304" pitchFamily="18" charset="0"/>
                  </a:rPr>
                  <a:t>直線の傾き</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𝑎</m:t>
                    </m:r>
                  </m:oMath>
                </a14:m>
                <a:r>
                  <a:rPr lang="ja-JP" altLang="en-US" i="1" dirty="0" smtClean="0">
                    <a:latin typeface="Times New Roman" panose="02020603050405020304" pitchFamily="18" charset="0"/>
                    <a:cs typeface="Times New Roman" panose="02020603050405020304" pitchFamily="18" charset="0"/>
                  </a:rPr>
                  <a:t>を横軸・</a:t>
                </a:r>
                <a:r>
                  <a:rPr lang="en-US" altLang="ja-JP" i="1" dirty="0" smtClean="0">
                    <a:latin typeface="Times New Roman" panose="02020603050405020304" pitchFamily="18" charset="0"/>
                    <a:cs typeface="Times New Roman" panose="02020603050405020304" pitchFamily="18" charset="0"/>
                  </a:rPr>
                  <a:t>y</a:t>
                </a:r>
                <a:r>
                  <a:rPr lang="ja-JP" altLang="en-US" dirty="0" smtClean="0">
                    <a:latin typeface="Times New Roman" panose="02020603050405020304" pitchFamily="18" charset="0"/>
                    <a:cs typeface="Times New Roman" panose="02020603050405020304" pitchFamily="18" charset="0"/>
                  </a:rPr>
                  <a:t>切片</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oMath>
                </a14:m>
                <a:r>
                  <a:rPr lang="ja-JP" altLang="en-US" i="1" dirty="0" smtClean="0">
                    <a:latin typeface="Times New Roman" panose="02020603050405020304" pitchFamily="18" charset="0"/>
                    <a:cs typeface="Times New Roman" panose="02020603050405020304" pitchFamily="18" charset="0"/>
                  </a:rPr>
                  <a:t>を縦軸にとる</a:t>
                </a:r>
                <a:r>
                  <a:rPr lang="en-US" altLang="ja-JP" i="1" dirty="0" smtClean="0">
                    <a:latin typeface="Times New Roman" panose="02020603050405020304" pitchFamily="18" charset="0"/>
                    <a:cs typeface="Times New Roman" panose="02020603050405020304" pitchFamily="18" charset="0"/>
                  </a:rPr>
                  <a:t>ab</a:t>
                </a:r>
                <a:r>
                  <a:rPr lang="ja-JP" altLang="en-US" i="1" dirty="0" smtClean="0">
                    <a:latin typeface="Times New Roman" panose="02020603050405020304" pitchFamily="18" charset="0"/>
                    <a:cs typeface="Times New Roman" panose="02020603050405020304" pitchFamily="18" charset="0"/>
                  </a:rPr>
                  <a:t>空間を考える</a:t>
                </a:r>
                <a:endParaRPr lang="en-US" altLang="ja-JP" i="1" dirty="0" smtClean="0">
                  <a:latin typeface="Times New Roman" panose="02020603050405020304" pitchFamily="18" charset="0"/>
                  <a:cs typeface="Times New Roman" panose="02020603050405020304" pitchFamily="18" charset="0"/>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152580" y="1024410"/>
                <a:ext cx="9956145" cy="1472048"/>
              </a:xfrm>
              <a:blipFill rotWithShape="0">
                <a:blip r:embed="rId2"/>
                <a:stretch>
                  <a:fillRect l="-1225" t="-5372"/>
                </a:stretch>
              </a:blipFill>
            </p:spPr>
            <p:txBody>
              <a:bodyPr/>
              <a:lstStyle/>
              <a:p>
                <a:r>
                  <a:rPr lang="ja-JP" altLang="en-US">
                    <a:noFill/>
                  </a:rPr>
                  <a:t> </a:t>
                </a:r>
              </a:p>
            </p:txBody>
          </p:sp>
        </mc:Fallback>
      </mc:AlternateContent>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8" name="直線コネクタ 17"/>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右矢印 19"/>
          <p:cNvSpPr/>
          <p:nvPr/>
        </p:nvSpPr>
        <p:spPr>
          <a:xfrm>
            <a:off x="5094514" y="41429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2345565" y="3868448"/>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2345565" y="3868448"/>
                <a:ext cx="1799210" cy="700705"/>
              </a:xfrm>
              <a:prstGeom prst="rect">
                <a:avLst/>
              </a:prstGeom>
              <a:blipFill rotWithShape="0">
                <a:blip r:embed="rId3"/>
                <a:stretch>
                  <a:fillRect r="-5763" b="-10435"/>
                </a:stretch>
              </a:blipFill>
            </p:spPr>
            <p:txBody>
              <a:bodyPr/>
              <a:lstStyle/>
              <a:p>
                <a:r>
                  <a:rPr lang="ja-JP" altLang="en-US">
                    <a:noFill/>
                  </a:rPr>
                  <a:t> </a:t>
                </a:r>
              </a:p>
            </p:txBody>
          </p:sp>
        </mc:Fallback>
      </mc:AlternateContent>
      <p:sp>
        <p:nvSpPr>
          <p:cNvPr id="24" name="円/楕円 23"/>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8409456" y="3778489"/>
                <a:ext cx="1053878" cy="722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1/</m:t>
                              </m:r>
                              <m:r>
                                <a:rPr lang="en-US" altLang="ja-JP" sz="2400" i="1" dirty="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2</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409456" y="3778489"/>
                <a:ext cx="1053878" cy="722762"/>
              </a:xfrm>
              <a:prstGeom prst="rect">
                <a:avLst/>
              </a:prstGeom>
              <a:blipFill rotWithShape="0">
                <a:blip r:embed="rId4"/>
                <a:stretch>
                  <a:fillRect/>
                </a:stretch>
              </a:blipFill>
            </p:spPr>
            <p:txBody>
              <a:bodyPr/>
              <a:lstStyle/>
              <a:p>
                <a:r>
                  <a:rPr lang="ja-JP" altLang="en-US">
                    <a:noFill/>
                  </a:rPr>
                  <a:t> </a:t>
                </a:r>
              </a:p>
            </p:txBody>
          </p:sp>
        </mc:Fallback>
      </mc:AlternateContent>
      <p:sp>
        <p:nvSpPr>
          <p:cNvPr id="26" name="正方形/長方形 25"/>
          <p:cNvSpPr/>
          <p:nvPr/>
        </p:nvSpPr>
        <p:spPr>
          <a:xfrm>
            <a:off x="5226734" y="4764706"/>
            <a:ext cx="1723549" cy="461665"/>
          </a:xfrm>
          <a:prstGeom prst="rect">
            <a:avLst/>
          </a:prstGeom>
        </p:spPr>
        <p:txBody>
          <a:bodyPr wrap="none">
            <a:spAutoFit/>
          </a:bodyPr>
          <a:lstStyle/>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直線は点に</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30" name="直線コネクタ 29"/>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4572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グループ化 61"/>
          <p:cNvGrpSpPr/>
          <p:nvPr/>
        </p:nvGrpSpPr>
        <p:grpSpPr>
          <a:xfrm>
            <a:off x="271848" y="1896763"/>
            <a:ext cx="4331042" cy="4331042"/>
            <a:chOff x="-2187147" y="2032687"/>
            <a:chExt cx="1668162" cy="1668162"/>
          </a:xfrm>
        </p:grpSpPr>
        <p:grpSp>
          <p:nvGrpSpPr>
            <p:cNvPr id="63" name="グループ化 62"/>
            <p:cNvGrpSpPr/>
            <p:nvPr/>
          </p:nvGrpSpPr>
          <p:grpSpPr>
            <a:xfrm>
              <a:off x="-2187147" y="2032687"/>
              <a:ext cx="1668162" cy="1668162"/>
              <a:chOff x="-2174790" y="2014152"/>
              <a:chExt cx="1668162" cy="1668162"/>
            </a:xfrm>
          </p:grpSpPr>
          <p:cxnSp>
            <p:nvCxnSpPr>
              <p:cNvPr id="74" name="直線コネクタ 73"/>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4" name="グループ化 63"/>
            <p:cNvGrpSpPr/>
            <p:nvPr/>
          </p:nvGrpSpPr>
          <p:grpSpPr>
            <a:xfrm rot="20700000">
              <a:off x="-2187147" y="2032687"/>
              <a:ext cx="1668162" cy="1668162"/>
              <a:chOff x="-2174790" y="2014152"/>
              <a:chExt cx="1668162" cy="1668162"/>
            </a:xfrm>
          </p:grpSpPr>
          <p:cxnSp>
            <p:nvCxnSpPr>
              <p:cNvPr id="70" name="直線コネクタ 6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rot="900000">
              <a:off x="-2187147" y="2032687"/>
              <a:ext cx="1668162" cy="1668162"/>
              <a:chOff x="-2174790" y="2014152"/>
              <a:chExt cx="1668162" cy="1668162"/>
            </a:xfrm>
          </p:grpSpPr>
          <p:cxnSp>
            <p:nvCxnSpPr>
              <p:cNvPr id="66" name="直線コネクタ 6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894136" y="1114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通る直線群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894136" y="1114362"/>
                <a:ext cx="3840795" cy="523220"/>
              </a:xfrm>
              <a:prstGeom prst="rect">
                <a:avLst/>
              </a:prstGeom>
              <a:blipFill rotWithShape="0">
                <a:blip r:embed="rId2"/>
                <a:stretch>
                  <a:fillRect l="-3333" t="-10465"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81224" y="4155106"/>
                <a:ext cx="2564228" cy="1554272"/>
              </a:xfrm>
              <a:prstGeom prst="rect">
                <a:avLst/>
              </a:prstGeom>
            </p:spPr>
            <p:txBody>
              <a:bodyPr wrap="none">
                <a:spAutoFit/>
              </a:bodyPr>
              <a:lstStyle/>
              <a:p>
                <a:pPr>
                  <a:spcBef>
                    <a:spcPts val="600"/>
                  </a:spcBef>
                </a:pP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パラメータ空間では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直線</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=−2</m:t>
                    </m:r>
                    <m:r>
                      <a:rPr lang="en-US" altLang="ja-JP" sz="2000" i="1" dirty="0">
                        <a:latin typeface="Cambria Math" panose="02040503050406030204" pitchFamily="18" charset="0"/>
                        <a:cs typeface="Times New Roman" panose="02020603050405020304" pitchFamily="18" charset="0"/>
                      </a:rPr>
                      <m:t>𝑎</m:t>
                    </m:r>
                    <m:r>
                      <a:rPr lang="en-US" altLang="ja-JP" sz="2000" i="1" dirty="0">
                        <a:latin typeface="Cambria Math" panose="02040503050406030204" pitchFamily="18" charset="0"/>
                        <a:cs typeface="Times New Roman" panose="02020603050405020304" pitchFamily="18" charset="0"/>
                      </a:rPr>
                      <m:t>+3</m:t>
                    </m:r>
                  </m:oMath>
                </a14:m>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に</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81224" y="4155106"/>
                <a:ext cx="2564228" cy="1554272"/>
              </a:xfrm>
              <a:prstGeom prst="rect">
                <a:avLst/>
              </a:prstGeom>
              <a:blipFill rotWithShape="0">
                <a:blip r:embed="rId3"/>
                <a:stretch>
                  <a:fillRect l="-2619" t="-3529" r="-1667"/>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1" name="円/楕円 20"/>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95036" y="1177862"/>
                <a:ext cx="3009093" cy="1031051"/>
              </a:xfrm>
              <a:prstGeom prst="rect">
                <a:avLst/>
              </a:prstGeom>
            </p:spPr>
            <p:txBody>
              <a:bodyPr wrap="none">
                <a:spAutoFit/>
              </a:bodyPr>
              <a:lstStyle/>
              <a:p>
                <a:pPr>
                  <a:spcBef>
                    <a:spcPts val="600"/>
                  </a:spcBef>
                </a:pPr>
                <a14:m>
                  <m:oMath xmlns:m="http://schemas.openxmlformats.org/officeDocument/2006/math">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𝑏</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𝑏</m:t>
                    </m:r>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i="1" dirty="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i="1" dirty="0">
                            <a:latin typeface="Cambria Math" panose="02040503050406030204" pitchFamily="18" charset="0"/>
                            <a:cs typeface="Times New Roman" panose="02020603050405020304" pitchFamily="18" charset="0"/>
                          </a:rPr>
                          <m:t>0</m:t>
                        </m:r>
                      </m:sub>
                    </m:sSub>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8095036" y="1177862"/>
                <a:ext cx="3009093" cy="1031051"/>
              </a:xfrm>
              <a:prstGeom prst="rect">
                <a:avLst/>
              </a:prstGeom>
              <a:blipFill rotWithShape="0">
                <a:blip r:embed="rId5"/>
                <a:stretch>
                  <a:fillRect l="-1215" t="-4734" r="-3036" b="-2959"/>
                </a:stretch>
              </a:blipFill>
            </p:spPr>
            <p:txBody>
              <a:bodyPr/>
              <a:lstStyle/>
              <a:p>
                <a:r>
                  <a:rPr lang="ja-JP" altLang="en-US">
                    <a:noFill/>
                  </a:rPr>
                  <a:t> </a:t>
                </a:r>
              </a:p>
            </p:txBody>
          </p:sp>
        </mc:Fallback>
      </mc:AlternateContent>
      <p:cxnSp>
        <p:nvCxnSpPr>
          <p:cNvPr id="39" name="直線コネクタ 38"/>
          <p:cNvCxnSpPr/>
          <p:nvPr/>
        </p:nvCxnSpPr>
        <p:spPr>
          <a:xfrm>
            <a:off x="7572375" y="2552700"/>
            <a:ext cx="1629208" cy="33655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正方形/長方形 60"/>
              <p:cNvSpPr/>
              <p:nvPr/>
            </p:nvSpPr>
            <p:spPr>
              <a:xfrm>
                <a:off x="8704978" y="4031734"/>
                <a:ext cx="1949380" cy="461665"/>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cs typeface="Times New Roman" panose="02020603050405020304" pitchFamily="18" charset="0"/>
                      </a:rPr>
                      <m:t>𝑏</m:t>
                    </m:r>
                    <m:r>
                      <a:rPr lang="en-US" altLang="ja-JP" sz="2400" i="1" dirty="0">
                        <a:latin typeface="Cambria Math" panose="02040503050406030204" pitchFamily="18" charset="0"/>
                        <a:cs typeface="Times New Roman" panose="02020603050405020304" pitchFamily="18" charset="0"/>
                      </a:rPr>
                      <m:t>=−2</m:t>
                    </m:r>
                    <m:r>
                      <a:rPr lang="en-US" altLang="ja-JP" sz="2400" i="1" dirty="0">
                        <a:latin typeface="Cambria Math" panose="02040503050406030204" pitchFamily="18" charset="0"/>
                        <a:cs typeface="Times New Roman" panose="02020603050405020304" pitchFamily="18" charset="0"/>
                      </a:rPr>
                      <m:t>𝑎</m:t>
                    </m:r>
                    <m:r>
                      <a:rPr lang="en-US" altLang="ja-JP" sz="2400" i="1" dirty="0">
                        <a:latin typeface="Cambria Math" panose="02040503050406030204" pitchFamily="18" charset="0"/>
                        <a:cs typeface="Times New Roman" panose="02020603050405020304" pitchFamily="18" charset="0"/>
                      </a:rPr>
                      <m:t>+3</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400" dirty="0"/>
              </a:p>
            </p:txBody>
          </p:sp>
        </mc:Choice>
        <mc:Fallback xmlns="">
          <p:sp>
            <p:nvSpPr>
              <p:cNvPr id="61" name="正方形/長方形 60"/>
              <p:cNvSpPr>
                <a:spLocks noRot="1" noChangeAspect="1" noMove="1" noResize="1" noEditPoints="1" noAdjustHandles="1" noChangeArrowheads="1" noChangeShapeType="1" noTextEdit="1"/>
              </p:cNvSpPr>
              <p:nvPr/>
            </p:nvSpPr>
            <p:spPr>
              <a:xfrm>
                <a:off x="8704978" y="4031734"/>
                <a:ext cx="1949380" cy="461665"/>
              </a:xfrm>
              <a:prstGeom prst="rect">
                <a:avLst/>
              </a:prstGeom>
              <a:blipFill rotWithShape="0">
                <a:blip r:embed="rId6"/>
                <a:stretch>
                  <a:fillRect l="-9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12589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678392" y="2430502"/>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2172432"/>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627436" y="1114362"/>
                <a:ext cx="4480842" cy="1031051"/>
              </a:xfrm>
              <a:prstGeom prst="rect">
                <a:avLst/>
              </a:prstGeom>
            </p:spPr>
            <p:txBody>
              <a:bodyPr wrap="none">
                <a:spAutoFit/>
              </a:bodyPr>
              <a:lstStyle/>
              <a:p>
                <a:pPr>
                  <a:spcBef>
                    <a:spcPts val="600"/>
                  </a:spcBef>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直線</a:t>
                </a: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𝑦</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𝑎</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𝑥</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𝑏</m:t>
                        </m:r>
                      </m:e>
                      <m:sub>
                        <m:r>
                          <a:rPr lang="en-US" altLang="ja-JP" sz="2800" b="0" i="1" dirty="0" smtClean="0">
                            <a:latin typeface="Cambria Math" panose="02040503050406030204" pitchFamily="18" charset="0"/>
                            <a:cs typeface="Times New Roman" panose="02020603050405020304" pitchFamily="18" charset="0"/>
                          </a:rPr>
                          <m:t>0</m:t>
                        </m:r>
                      </m:sub>
                    </m:sSub>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上の点群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を通る直線</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群</a:t>
                </a:r>
              </a:p>
            </p:txBody>
          </p:sp>
        </mc:Choice>
        <mc:Fallback xmlns="">
          <p:sp>
            <p:nvSpPr>
              <p:cNvPr id="23" name="正方形/長方形 22"/>
              <p:cNvSpPr>
                <a:spLocks noRot="1" noChangeAspect="1" noMove="1" noResize="1" noEditPoints="1" noAdjustHandles="1" noChangeArrowheads="1" noChangeShapeType="1" noTextEdit="1"/>
              </p:cNvSpPr>
              <p:nvPr/>
            </p:nvSpPr>
            <p:spPr>
              <a:xfrm>
                <a:off x="627436" y="1114362"/>
                <a:ext cx="4480842" cy="1031051"/>
              </a:xfrm>
              <a:prstGeom prst="rect">
                <a:avLst/>
              </a:prstGeom>
              <a:blipFill rotWithShape="0">
                <a:blip r:embed="rId2"/>
                <a:stretch>
                  <a:fillRect l="-2857" t="-5325" r="-1497" b="-159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94817" y="2820577"/>
                <a:ext cx="2674771" cy="3727046"/>
              </a:xfrm>
              <a:prstGeom prst="rect">
                <a:avLst/>
              </a:prstGeom>
            </p:spPr>
            <p:txBody>
              <a:bodyPr wrap="none">
                <a:spAutoFit/>
              </a:bodyPr>
              <a:lstStyle/>
              <a:p>
                <a:pPr>
                  <a:spcBef>
                    <a:spcPts val="600"/>
                  </a:spcBef>
                </a:pPr>
                <a14:m>
                  <m:oMath xmlns:m="http://schemas.openxmlformats.org/officeDocument/2006/math">
                    <m:r>
                      <a:rPr lang="en-US" altLang="ja-JP" sz="2000" i="1" dirty="0" smtClean="0">
                        <a:latin typeface="Cambria Math" panose="02040503050406030204" pitchFamily="18" charset="0"/>
                        <a:cs typeface="Times New Roman" panose="02020603050405020304" pitchFamily="18" charset="0"/>
                      </a:rPr>
                      <m:t>𝑦</m:t>
                    </m:r>
                    <m:r>
                      <a:rPr lang="en-US" altLang="ja-JP" sz="2000" i="1" dirty="0" smtClean="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r>
                      <a:rPr lang="en-US" altLang="ja-JP" sz="2000" i="1" dirty="0">
                        <a:latin typeface="Cambria Math" panose="02040503050406030204" pitchFamily="18" charset="0"/>
                        <a:cs typeface="Times New Roman" panose="02020603050405020304" pitchFamily="18" charset="0"/>
                      </a:rPr>
                      <m:t>𝑥</m:t>
                    </m:r>
                    <m:r>
                      <a:rPr lang="en-US" altLang="ja-JP" sz="2000" i="1" dirty="0">
                        <a:latin typeface="Cambria Math" panose="02040503050406030204" pitchFamily="18" charset="0"/>
                        <a:cs typeface="Times New Roman" panose="02020603050405020304" pitchFamily="18" charset="0"/>
                      </a:rPr>
                      <m:t>+2</m:t>
                    </m:r>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上の点群</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m:t>
                    </m:r>
                    <m:r>
                      <a:rPr lang="en-US" altLang="ja-JP" sz="2000" i="1" dirty="0">
                        <a:latin typeface="Cambria Math" panose="02040503050406030204" pitchFamily="18" charset="0"/>
                        <a:cs typeface="Times New Roman" panose="02020603050405020304" pitchFamily="18" charset="0"/>
                      </a:rPr>
                      <m:t>𝑎</m:t>
                    </m:r>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+2</m:t>
                    </m:r>
                  </m:oMath>
                </a14:m>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と</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表</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せる</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=0→</m:t>
                    </m:r>
                    <m:r>
                      <a:rPr lang="en-US" altLang="ja-JP" b="0" i="1" dirty="0" smtClean="0">
                        <a:latin typeface="Cambria Math" panose="02040503050406030204" pitchFamily="18" charset="0"/>
                        <a:cs typeface="Times New Roman" panose="02020603050405020304" pitchFamily="18" charset="0"/>
                      </a:rPr>
                      <m:t>𝑏</m:t>
                    </m:r>
                    <m:r>
                      <a:rPr lang="en-US" altLang="ja-JP" b="0" i="1" dirty="0" smtClean="0">
                        <a:latin typeface="Cambria Math" panose="02040503050406030204" pitchFamily="18" charset="0"/>
                        <a:cs typeface="Times New Roman" panose="02020603050405020304" pitchFamily="18" charset="0"/>
                      </a:rPr>
                      <m:t>=2</m:t>
                    </m:r>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1</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𝑎</m:t>
                    </m:r>
                    <m:r>
                      <a:rPr lang="en-US" altLang="ja-JP" b="0" i="1" dirty="0" smtClean="0">
                        <a:latin typeface="Cambria Math" panose="02040503050406030204" pitchFamily="18" charset="0"/>
                        <a:cs typeface="Times New Roman" panose="02020603050405020304" pitchFamily="18" charset="0"/>
                      </a:rPr>
                      <m:t>+</m:t>
                    </m:r>
                    <m:f>
                      <m:fPr>
                        <m:ctrlPr>
                          <a:rPr lang="en-US" altLang="ja-JP" b="0" i="1" dirty="0" smtClean="0">
                            <a:latin typeface="Cambria Math" panose="02040503050406030204" pitchFamily="18" charset="0"/>
                            <a:cs typeface="Times New Roman" panose="02020603050405020304" pitchFamily="18" charset="0"/>
                          </a:rPr>
                        </m:ctrlPr>
                      </m:fPr>
                      <m:num>
                        <m:r>
                          <a:rPr lang="en-US" altLang="ja-JP" b="0" i="1" dirty="0" smtClean="0">
                            <a:latin typeface="Cambria Math" panose="02040503050406030204" pitchFamily="18" charset="0"/>
                            <a:cs typeface="Times New Roman" panose="02020603050405020304" pitchFamily="18" charset="0"/>
                          </a:rPr>
                          <m:t>5</m:t>
                        </m:r>
                      </m:num>
                      <m:den>
                        <m:r>
                          <a:rPr lang="en-US" altLang="ja-JP" i="1" dirty="0">
                            <a:latin typeface="Cambria Math" panose="02040503050406030204" pitchFamily="18" charset="0"/>
                            <a:cs typeface="Times New Roman" panose="02020603050405020304" pitchFamily="18" charset="0"/>
                          </a:rPr>
                          <m:t>2</m:t>
                        </m:r>
                      </m:den>
                    </m:f>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+3</m:t>
                    </m:r>
                  </m:oMath>
                </a14:m>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94817" y="2820577"/>
                <a:ext cx="2674771" cy="3727046"/>
              </a:xfrm>
              <a:prstGeom prst="rect">
                <a:avLst/>
              </a:prstGeom>
              <a:blipFill rotWithShape="0">
                <a:blip r:embed="rId3"/>
                <a:stretch>
                  <a:fillRect l="-2506"/>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39" name="直線コネクタ 38"/>
          <p:cNvCxnSpPr/>
          <p:nvPr/>
        </p:nvCxnSpPr>
        <p:spPr>
          <a:xfrm flipV="1">
            <a:off x="7414054" y="4176585"/>
            <a:ext cx="3892378" cy="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正方形/長方形 36"/>
              <p:cNvSpPr/>
              <p:nvPr/>
            </p:nvSpPr>
            <p:spPr>
              <a:xfrm>
                <a:off x="2172570" y="4758134"/>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2172570" y="4758134"/>
                <a:ext cx="1799210" cy="700705"/>
              </a:xfrm>
              <a:prstGeom prst="rect">
                <a:avLst/>
              </a:prstGeom>
              <a:blipFill rotWithShape="0">
                <a:blip r:embed="rId4"/>
                <a:stretch>
                  <a:fillRect r="-5743" b="-11404"/>
                </a:stretch>
              </a:blipFill>
            </p:spPr>
            <p:txBody>
              <a:bodyPr/>
              <a:lstStyle/>
              <a:p>
                <a:r>
                  <a:rPr lang="ja-JP" altLang="en-US">
                    <a:noFill/>
                  </a:rPr>
                  <a:t> </a:t>
                </a:r>
              </a:p>
            </p:txBody>
          </p:sp>
        </mc:Fallback>
      </mc:AlternateContent>
      <p:sp>
        <p:nvSpPr>
          <p:cNvPr id="40" name="円/楕円 39"/>
          <p:cNvSpPr/>
          <p:nvPr/>
        </p:nvSpPr>
        <p:spPr>
          <a:xfrm>
            <a:off x="1187362" y="480462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1" name="円/楕円 40"/>
          <p:cNvSpPr/>
          <p:nvPr/>
        </p:nvSpPr>
        <p:spPr>
          <a:xfrm>
            <a:off x="1416328" y="465610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2" name="円/楕円 41"/>
          <p:cNvSpPr/>
          <p:nvPr/>
        </p:nvSpPr>
        <p:spPr>
          <a:xfrm>
            <a:off x="1645294" y="450758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3" name="円/楕円 42"/>
          <p:cNvSpPr/>
          <p:nvPr/>
        </p:nvSpPr>
        <p:spPr>
          <a:xfrm>
            <a:off x="1874260" y="4359072"/>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4" name="円/楕円 43"/>
          <p:cNvSpPr/>
          <p:nvPr/>
        </p:nvSpPr>
        <p:spPr>
          <a:xfrm>
            <a:off x="2103226" y="4210555"/>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5" name="円/楕円 44"/>
          <p:cNvSpPr/>
          <p:nvPr/>
        </p:nvSpPr>
        <p:spPr>
          <a:xfrm>
            <a:off x="2332192" y="4062038"/>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6" name="円/楕円 45"/>
          <p:cNvSpPr/>
          <p:nvPr/>
        </p:nvSpPr>
        <p:spPr>
          <a:xfrm>
            <a:off x="2790124" y="3765004"/>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円/楕円 46"/>
          <p:cNvSpPr/>
          <p:nvPr/>
        </p:nvSpPr>
        <p:spPr>
          <a:xfrm>
            <a:off x="3477022" y="331945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8" name="円/楕円 47"/>
          <p:cNvSpPr/>
          <p:nvPr/>
        </p:nvSpPr>
        <p:spPr>
          <a:xfrm>
            <a:off x="3248056" y="3467970"/>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円/楕円 51"/>
          <p:cNvSpPr/>
          <p:nvPr/>
        </p:nvSpPr>
        <p:spPr>
          <a:xfrm>
            <a:off x="3934958" y="302241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4" name="円/楕円 53"/>
          <p:cNvSpPr/>
          <p:nvPr/>
        </p:nvSpPr>
        <p:spPr>
          <a:xfrm>
            <a:off x="3705988" y="31709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円/楕円 58"/>
          <p:cNvSpPr/>
          <p:nvPr/>
        </p:nvSpPr>
        <p:spPr>
          <a:xfrm>
            <a:off x="3019090" y="3616487"/>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0" name="円/楕円 59"/>
          <p:cNvSpPr/>
          <p:nvPr/>
        </p:nvSpPr>
        <p:spPr>
          <a:xfrm>
            <a:off x="958396" y="49531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1" name="円/楕円 60"/>
          <p:cNvSpPr/>
          <p:nvPr/>
        </p:nvSpPr>
        <p:spPr>
          <a:xfrm>
            <a:off x="2561158" y="3913521"/>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97" name="グループ化 96"/>
          <p:cNvGrpSpPr/>
          <p:nvPr/>
        </p:nvGrpSpPr>
        <p:grpSpPr>
          <a:xfrm>
            <a:off x="-2187147" y="2032687"/>
            <a:ext cx="1668162" cy="1668162"/>
            <a:chOff x="-2187147" y="2032687"/>
            <a:chExt cx="1668162" cy="1668162"/>
          </a:xfrm>
        </p:grpSpPr>
        <p:grpSp>
          <p:nvGrpSpPr>
            <p:cNvPr id="34" name="グループ化 33"/>
            <p:cNvGrpSpPr/>
            <p:nvPr/>
          </p:nvGrpSpPr>
          <p:grpSpPr>
            <a:xfrm>
              <a:off x="-2187147" y="2032687"/>
              <a:ext cx="1668162" cy="1668162"/>
              <a:chOff x="-2174790" y="2014152"/>
              <a:chExt cx="1668162" cy="1668162"/>
            </a:xfrm>
          </p:grpSpPr>
          <p:cxnSp>
            <p:nvCxnSpPr>
              <p:cNvPr id="8" name="直線コネクタ 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7" name="グループ化 86"/>
            <p:cNvGrpSpPr/>
            <p:nvPr/>
          </p:nvGrpSpPr>
          <p:grpSpPr>
            <a:xfrm rot="20700000">
              <a:off x="-2187147" y="2032687"/>
              <a:ext cx="1668162" cy="1668162"/>
              <a:chOff x="-2174790" y="2014152"/>
              <a:chExt cx="1668162" cy="1668162"/>
            </a:xfrm>
          </p:grpSpPr>
          <p:cxnSp>
            <p:nvCxnSpPr>
              <p:cNvPr id="88" name="直線コネクタ 8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rot="900000">
              <a:off x="-2187147" y="2032687"/>
              <a:ext cx="1668162" cy="1668162"/>
              <a:chOff x="-2174790" y="2014152"/>
              <a:chExt cx="1668162" cy="1668162"/>
            </a:xfrm>
          </p:grpSpPr>
          <p:cxnSp>
            <p:nvCxnSpPr>
              <p:cNvPr id="93" name="直線コネクタ 92"/>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14" name="グループ化 113"/>
          <p:cNvGrpSpPr/>
          <p:nvPr/>
        </p:nvGrpSpPr>
        <p:grpSpPr>
          <a:xfrm>
            <a:off x="383059" y="4374292"/>
            <a:ext cx="1272746" cy="1272746"/>
            <a:chOff x="383059" y="4374292"/>
            <a:chExt cx="1272746" cy="1272746"/>
          </a:xfrm>
        </p:grpSpPr>
        <p:cxnSp>
          <p:nvCxnSpPr>
            <p:cNvPr id="110" name="直線コネクタ 109"/>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15" name="グループ化 114"/>
          <p:cNvGrpSpPr/>
          <p:nvPr/>
        </p:nvGrpSpPr>
        <p:grpSpPr>
          <a:xfrm>
            <a:off x="1062681" y="3929449"/>
            <a:ext cx="1272746" cy="1272746"/>
            <a:chOff x="383059" y="4374292"/>
            <a:chExt cx="1272746" cy="1272746"/>
          </a:xfrm>
        </p:grpSpPr>
        <p:cxnSp>
          <p:nvCxnSpPr>
            <p:cNvPr id="116" name="直線コネクタ 115"/>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28" name="グループ化 127"/>
          <p:cNvGrpSpPr/>
          <p:nvPr/>
        </p:nvGrpSpPr>
        <p:grpSpPr>
          <a:xfrm>
            <a:off x="1742302" y="3484606"/>
            <a:ext cx="1272746" cy="1272746"/>
            <a:chOff x="383059" y="4374292"/>
            <a:chExt cx="1272746" cy="1272746"/>
          </a:xfrm>
        </p:grpSpPr>
        <p:cxnSp>
          <p:nvCxnSpPr>
            <p:cNvPr id="129" name="直線コネクタ 128"/>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41" name="グループ化 140"/>
          <p:cNvGrpSpPr/>
          <p:nvPr/>
        </p:nvGrpSpPr>
        <p:grpSpPr>
          <a:xfrm>
            <a:off x="2199502" y="3188043"/>
            <a:ext cx="1272746" cy="1272746"/>
            <a:chOff x="383059" y="4374292"/>
            <a:chExt cx="1272746" cy="1272746"/>
          </a:xfrm>
        </p:grpSpPr>
        <p:cxnSp>
          <p:nvCxnSpPr>
            <p:cNvPr id="142" name="直線コネクタ 141"/>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54" name="グループ化 153"/>
          <p:cNvGrpSpPr/>
          <p:nvPr/>
        </p:nvGrpSpPr>
        <p:grpSpPr>
          <a:xfrm>
            <a:off x="2656702" y="2903838"/>
            <a:ext cx="1272746" cy="1272746"/>
            <a:chOff x="383059" y="4374292"/>
            <a:chExt cx="1272746" cy="1272746"/>
          </a:xfrm>
        </p:grpSpPr>
        <p:cxnSp>
          <p:nvCxnSpPr>
            <p:cNvPr id="155" name="直線コネクタ 154"/>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2" name="直線コネクタ 161"/>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67" name="グループ化 166"/>
          <p:cNvGrpSpPr/>
          <p:nvPr/>
        </p:nvGrpSpPr>
        <p:grpSpPr>
          <a:xfrm>
            <a:off x="3126259" y="2619633"/>
            <a:ext cx="1272746" cy="1272746"/>
            <a:chOff x="383059" y="4374292"/>
            <a:chExt cx="1272746" cy="1272746"/>
          </a:xfrm>
        </p:grpSpPr>
        <p:cxnSp>
          <p:nvCxnSpPr>
            <p:cNvPr id="168" name="直線コネクタ 167"/>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8" name="直線コネクタ 177"/>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0" name="正方形/長方形 179"/>
              <p:cNvSpPr/>
              <p:nvPr/>
            </p:nvSpPr>
            <p:spPr>
              <a:xfrm>
                <a:off x="8663627" y="905279"/>
                <a:ext cx="3000950" cy="2139047"/>
              </a:xfrm>
              <a:prstGeom prst="rect">
                <a:avLst/>
              </a:prstGeom>
            </p:spPr>
            <p:txBody>
              <a:bodyPr wrap="none">
                <a:spAutoFit/>
              </a:bodyPr>
              <a:lstStyle/>
              <a:p>
                <a:pPr>
                  <a:spcBef>
                    <a:spcPts val="600"/>
                  </a:spcBef>
                </a:pPr>
                <a14:m>
                  <m:oMath xmlns:m="http://schemas.openxmlformats.org/officeDocument/2006/math">
                    <m:r>
                      <a:rPr lang="en-US" altLang="ja-JP" i="1" dirty="0" smtClean="0">
                        <a:latin typeface="Cambria Math" panose="02040503050406030204" pitchFamily="18" charset="0"/>
                        <a:cs typeface="Times New Roman" panose="02020603050405020304" pitchFamily="18" charset="0"/>
                      </a:rPr>
                      <m:t>𝑦</m:t>
                    </m:r>
                    <m:r>
                      <a:rPr lang="en-US" altLang="ja-JP" i="1" dirty="0" smtClean="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b="0" i="1" dirty="0" smtClean="0">
                            <a:latin typeface="Cambria Math" panose="02040503050406030204" pitchFamily="18" charset="0"/>
                            <a:cs typeface="Times New Roman" panose="02020603050405020304" pitchFamily="18" charset="0"/>
                          </a:rPr>
                          <m:t>0</m:t>
                        </m:r>
                      </m:sub>
                    </m:sSub>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を通る点群は</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b="0" i="1" dirty="0" smtClean="0">
                            <a:latin typeface="Cambria Math" panose="02040503050406030204" pitchFamily="18" charset="0"/>
                            <a:cs typeface="Times New Roman" panose="02020603050405020304" pitchFamily="18" charset="0"/>
                          </a:rPr>
                        </m:ctrlPr>
                      </m:dPr>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と表せる．</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この点を通る直線群は</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を通る直線群になる</a:t>
                </a:r>
                <a:endParaRPr lang="ja-JP" altLang="en-US"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80" name="正方形/長方形 179"/>
              <p:cNvSpPr>
                <a:spLocks noRot="1" noChangeAspect="1" noMove="1" noResize="1" noEditPoints="1" noAdjustHandles="1" noChangeArrowheads="1" noChangeShapeType="1" noTextEdit="1"/>
              </p:cNvSpPr>
              <p:nvPr/>
            </p:nvSpPr>
            <p:spPr>
              <a:xfrm>
                <a:off x="8663627" y="905279"/>
                <a:ext cx="3000950" cy="2139047"/>
              </a:xfrm>
              <a:prstGeom prst="rect">
                <a:avLst/>
              </a:prstGeom>
              <a:blipFill rotWithShape="0">
                <a:blip r:embed="rId5"/>
                <a:stretch>
                  <a:fillRect l="-1626" t="-1143" r="-1423" b="-4286"/>
                </a:stretch>
              </a:blipFill>
            </p:spPr>
            <p:txBody>
              <a:bodyPr/>
              <a:lstStyle/>
              <a:p>
                <a:r>
                  <a:rPr lang="ja-JP" altLang="en-US">
                    <a:noFill/>
                  </a:rPr>
                  <a:t> </a:t>
                </a:r>
              </a:p>
            </p:txBody>
          </p:sp>
        </mc:Fallback>
      </mc:AlternateContent>
      <p:cxnSp>
        <p:nvCxnSpPr>
          <p:cNvPr id="184" name="直線コネクタ 183"/>
          <p:cNvCxnSpPr/>
          <p:nvPr/>
        </p:nvCxnSpPr>
        <p:spPr>
          <a:xfrm>
            <a:off x="7525265" y="3311611"/>
            <a:ext cx="2656703" cy="2743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7760043" y="2953266"/>
            <a:ext cx="1631092" cy="334868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13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5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250"/>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250"/>
                                        <p:tgtEl>
                                          <p:spTgt spid="1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25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fade">
                                      <p:cBhvr>
                                        <p:cTn id="27" dur="25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4"/>
                                        </p:tgtEl>
                                        <p:attrNameLst>
                                          <p:attrName>style.visibility</p:attrName>
                                        </p:attrNameLst>
                                      </p:cBhvr>
                                      <p:to>
                                        <p:strVal val="visible"/>
                                      </p:to>
                                    </p:set>
                                    <p:animEffect transition="in" filter="fade">
                                      <p:cBhvr>
                                        <p:cTn id="32" dur="25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228600"/>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コンテンツ プレースホルダー 2"/>
              <p:cNvSpPr>
                <a:spLocks noGrp="1"/>
              </p:cNvSpPr>
              <p:nvPr>
                <p:ph idx="1"/>
              </p:nvPr>
            </p:nvSpPr>
            <p:spPr>
              <a:xfrm>
                <a:off x="438150" y="1141627"/>
                <a:ext cx="13163550" cy="4387849"/>
              </a:xfrm>
            </p:spPr>
            <p:txBody>
              <a:bodyPr>
                <a:noAutofit/>
              </a:bodyPr>
              <a:lstStyle/>
              <a:p>
                <a:pPr marL="0" indent="0">
                  <a:buNone/>
                </a:pPr>
                <a:r>
                  <a:rPr lang="ja-JP" altLang="en-US" dirty="0" smtClean="0">
                    <a:latin typeface="Times New Roman" panose="02020603050405020304" pitchFamily="18" charset="0"/>
                    <a:cs typeface="Times New Roman" panose="02020603050405020304" pitchFamily="18" charset="0"/>
                  </a:rPr>
                  <a:t>直線の傾きを横軸，</a:t>
                </a:r>
                <a:r>
                  <a:rPr lang="en-US" altLang="ja-JP" dirty="0" smtClean="0">
                    <a:latin typeface="Times New Roman" panose="02020603050405020304" pitchFamily="18" charset="0"/>
                    <a:cs typeface="Times New Roman" panose="02020603050405020304" pitchFamily="18" charset="0"/>
                  </a:rPr>
                  <a:t>y</a:t>
                </a:r>
                <a:r>
                  <a:rPr lang="ja-JP" altLang="en-US" dirty="0" smtClean="0">
                    <a:latin typeface="Times New Roman" panose="02020603050405020304" pitchFamily="18" charset="0"/>
                    <a:cs typeface="Times New Roman" panose="02020603050405020304" pitchFamily="18" charset="0"/>
                  </a:rPr>
                  <a:t>切片を縦軸にとる</a:t>
                </a:r>
                <a:r>
                  <a:rPr lang="en-US" altLang="ja-JP" dirty="0" smtClean="0">
                    <a:latin typeface="Times New Roman" panose="02020603050405020304" pitchFamily="18" charset="0"/>
                    <a:cs typeface="Times New Roman" panose="02020603050405020304" pitchFamily="18" charset="0"/>
                  </a:rPr>
                  <a:t>ab</a:t>
                </a:r>
                <a:r>
                  <a:rPr lang="ja-JP" altLang="en-US" dirty="0" smtClean="0">
                    <a:latin typeface="Times New Roman" panose="02020603050405020304" pitchFamily="18" charset="0"/>
                    <a:cs typeface="Times New Roman" panose="02020603050405020304" pitchFamily="18" charset="0"/>
                  </a:rPr>
                  <a:t>空間を考えると</a:t>
                </a:r>
                <a:r>
                  <a:rPr lang="en-US" altLang="ja-JP" dirty="0" smtClean="0">
                    <a:latin typeface="Times New Roman" panose="02020603050405020304" pitchFamily="18" charset="0"/>
                    <a:cs typeface="Times New Roman" panose="02020603050405020304" pitchFamily="18" charset="0"/>
                  </a:rPr>
                  <a:t>…</a:t>
                </a:r>
              </a:p>
              <a:p>
                <a:pPr lvl="8"/>
                <a:endParaRPr lang="en-US" altLang="ja-JP" sz="1600" dirty="0">
                  <a:latin typeface="Times New Roman" panose="02020603050405020304" pitchFamily="18" charset="0"/>
                  <a:cs typeface="Times New Roman" panose="02020603050405020304" pitchFamily="18" charset="0"/>
                </a:endParaRPr>
              </a:p>
              <a:p>
                <a:r>
                  <a:rPr lang="ja-JP" altLang="en-US" dirty="0" smtClean="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en-US" altLang="ja-JP" dirty="0" smtClean="0">
                    <a:latin typeface="Times New Roman" panose="02020603050405020304" pitchFamily="18" charset="0"/>
                    <a:cs typeface="Times New Roman" panose="02020603050405020304" pitchFamily="18" charset="0"/>
                    <a:sym typeface="Wingdings" panose="05000000000000000000" pitchFamily="2" charset="2"/>
                  </a:rPr>
                  <a:t>		 </a:t>
                </a:r>
                <a:r>
                  <a:rPr lang="ja-JP" altLang="en-US" dirty="0" smtClean="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smtClean="0">
                    <a:latin typeface="Times New Roman" panose="02020603050405020304" pitchFamily="18" charset="0"/>
                    <a:cs typeface="Times New Roman" panose="02020603050405020304" pitchFamily="18" charset="0"/>
                    <a:sym typeface="Wingdings" panose="05000000000000000000" pitchFamily="2" charset="2"/>
                  </a:rPr>
                  <a:t>に</a:t>
                </a:r>
                <a:endParaRPr lang="en-US" altLang="ja-JP" dirty="0" smtClean="0">
                  <a:latin typeface="Times New Roman" panose="02020603050405020304" pitchFamily="18" charset="0"/>
                  <a:cs typeface="Times New Roman" panose="02020603050405020304" pitchFamily="18" charset="0"/>
                  <a:sym typeface="Wingdings" panose="05000000000000000000" pitchFamily="2" charset="2"/>
                </a:endParaRPr>
              </a:p>
              <a:p>
                <a:r>
                  <a:rPr kumimoji="1" lang="ja-JP" altLang="en-US" dirty="0" smtClean="0">
                    <a:latin typeface="Times New Roman" panose="02020603050405020304" pitchFamily="18" charset="0"/>
                    <a:cs typeface="Times New Roman" panose="02020603050405020304" pitchFamily="18" charset="0"/>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e>
                    </m:d>
                  </m:oMath>
                </a14:m>
                <a:r>
                  <a:rPr kumimoji="1" lang="ja-JP" altLang="en-US" dirty="0" smtClean="0">
                    <a:latin typeface="Times New Roman" panose="02020603050405020304" pitchFamily="18" charset="0"/>
                    <a:cs typeface="Times New Roman" panose="02020603050405020304" pitchFamily="18" charset="0"/>
                  </a:rPr>
                  <a:t>を通る直線群</a:t>
                </a:r>
                <a:r>
                  <a:rPr kumimoji="1" lang="en-US" altLang="ja-JP" dirty="0" smtClean="0">
                    <a:latin typeface="Times New Roman" panose="02020603050405020304" pitchFamily="18" charset="0"/>
                    <a:cs typeface="Times New Roman" panose="02020603050405020304" pitchFamily="18" charset="0"/>
                  </a:rPr>
                  <a:t>	</a:t>
                </a:r>
                <a:r>
                  <a:rPr kumimoji="1" lang="en-US" altLang="ja-JP" dirty="0" smtClean="0">
                    <a:latin typeface="Times New Roman" panose="02020603050405020304" pitchFamily="18" charset="0"/>
                    <a:cs typeface="Times New Roman" panose="02020603050405020304" pitchFamily="18" charset="0"/>
                    <a:sym typeface="Wingdings" panose="05000000000000000000" pitchFamily="2" charset="2"/>
                  </a:rPr>
                  <a:t> </a:t>
                </a:r>
                <a:r>
                  <a:rPr kumimoji="1" lang="ja-JP" altLang="en-US" dirty="0" smtClean="0">
                    <a:latin typeface="Times New Roman" panose="02020603050405020304" pitchFamily="18" charset="0"/>
                    <a:cs typeface="Times New Roman" panose="02020603050405020304" pitchFamily="18" charset="0"/>
                    <a:sym typeface="Wingdings" panose="05000000000000000000" pitchFamily="2" charset="2"/>
                  </a:rPr>
                  <a:t>直線</a:t>
                </a:r>
                <a14:m>
                  <m:oMath xmlns:m="http://schemas.openxmlformats.org/officeDocument/2006/math">
                    <m:r>
                      <a:rPr lang="ja-JP" altLang="en-US" i="1" dirty="0" smtClean="0">
                        <a:latin typeface="Cambria Math" panose="02040503050406030204" pitchFamily="18" charset="0"/>
                        <a:cs typeface="Times New Roman" panose="02020603050405020304" pitchFamily="18" charset="0"/>
                        <a:sym typeface="Wingdings" panose="05000000000000000000" pitchFamily="2" charset="2"/>
                      </a:rPr>
                      <m:t> </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smtClean="0">
                    <a:latin typeface="Times New Roman" panose="02020603050405020304" pitchFamily="18" charset="0"/>
                    <a:cs typeface="Times New Roman" panose="02020603050405020304" pitchFamily="18" charset="0"/>
                  </a:rPr>
                  <a:t>に</a:t>
                </a:r>
                <a:endParaRPr kumimoji="1" lang="en-US" altLang="ja-JP" dirty="0" smtClean="0">
                  <a:latin typeface="Times New Roman" panose="02020603050405020304" pitchFamily="18" charset="0"/>
                  <a:cs typeface="Times New Roman" panose="02020603050405020304" pitchFamily="18" charset="0"/>
                </a:endParaRPr>
              </a:p>
              <a:p>
                <a:r>
                  <a:rPr lang="ja-JP" altLang="en-US" dirty="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smtClean="0">
                    <a:latin typeface="Times New Roman" panose="02020603050405020304" pitchFamily="18" charset="0"/>
                    <a:cs typeface="Times New Roman" panose="02020603050405020304" pitchFamily="18" charset="0"/>
                  </a:rPr>
                  <a:t>上の点群を通る直線群</a:t>
                </a:r>
                <a:r>
                  <a:rPr lang="ja-JP" altLang="en-US" dirty="0" smtClean="0">
                    <a:latin typeface="Times New Roman" panose="02020603050405020304" pitchFamily="18" charset="0"/>
                    <a:cs typeface="Times New Roman" panose="02020603050405020304" pitchFamily="18" charset="0"/>
                  </a:rPr>
                  <a:t>   </a:t>
                </a:r>
                <a:r>
                  <a:rPr lang="en-US" altLang="ja-JP" dirty="0" smtClean="0">
                    <a:latin typeface="Times New Roman" panose="02020603050405020304" pitchFamily="18" charset="0"/>
                    <a:cs typeface="Times New Roman" panose="02020603050405020304" pitchFamily="18" charset="0"/>
                    <a:sym typeface="Wingdings" panose="05000000000000000000" pitchFamily="2" charset="2"/>
                  </a:rPr>
                  <a:t></a:t>
                </a:r>
                <a:r>
                  <a:rPr lang="ja-JP" altLang="en-US" dirty="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r>
                      <a:rPr lang="ja-JP" altLang="en-US" i="1" dirty="0">
                        <a:latin typeface="Cambria Math" panose="02040503050406030204" pitchFamily="18" charset="0"/>
                        <a:cs typeface="Times New Roman" panose="02020603050405020304" pitchFamily="18" charset="0"/>
                      </a:rPr>
                      <m:t>を</m:t>
                    </m:r>
                    <m:r>
                      <a:rPr lang="ja-JP" altLang="en-US" i="1" dirty="0">
                        <a:latin typeface="Cambria Math" panose="02040503050406030204" pitchFamily="18" charset="0"/>
                        <a:cs typeface="Times New Roman" panose="02020603050405020304" pitchFamily="18" charset="0"/>
                        <a:sym typeface="Wingdings" panose="05000000000000000000" pitchFamily="2" charset="2"/>
                      </a:rPr>
                      <m:t>通る直線群に</m:t>
                    </m:r>
                  </m:oMath>
                </a14:m>
                <a:endParaRPr kumimoji="1" lang="ja-JP" altLang="en-US" dirty="0">
                  <a:latin typeface="Times New Roman" panose="02020603050405020304" pitchFamily="18" charset="0"/>
                  <a:cs typeface="Times New Roman" panose="02020603050405020304" pitchFamily="18" charset="0"/>
                </a:endParaRPr>
              </a:p>
            </p:txBody>
          </p:sp>
        </mc:Choice>
        <mc:Fallback xmlns="">
          <p:sp>
            <p:nvSpPr>
              <p:cNvPr id="29" name="コンテンツ プレースホルダー 2"/>
              <p:cNvSpPr>
                <a:spLocks noGrp="1" noRot="1" noChangeAspect="1" noMove="1" noResize="1" noEditPoints="1" noAdjustHandles="1" noChangeArrowheads="1" noChangeShapeType="1" noTextEdit="1"/>
              </p:cNvSpPr>
              <p:nvPr>
                <p:ph idx="1"/>
              </p:nvPr>
            </p:nvSpPr>
            <p:spPr>
              <a:xfrm>
                <a:off x="438150" y="1141627"/>
                <a:ext cx="13163550" cy="4387849"/>
              </a:xfrm>
              <a:blipFill rotWithShape="0">
                <a:blip r:embed="rId2"/>
                <a:stretch>
                  <a:fillRect l="-973" t="-2778"/>
                </a:stretch>
              </a:blipFill>
            </p:spPr>
            <p:txBody>
              <a:bodyPr/>
              <a:lstStyle/>
              <a:p>
                <a:r>
                  <a:rPr lang="ja-JP" altLang="en-US">
                    <a:noFill/>
                  </a:rPr>
                  <a:t> </a:t>
                </a:r>
              </a:p>
            </p:txBody>
          </p:sp>
        </mc:Fallback>
      </mc:AlternateContent>
      <p:pic>
        <p:nvPicPr>
          <p:cNvPr id="10" name="図 9"/>
          <p:cNvPicPr>
            <a:picLocks noChangeAspect="1"/>
          </p:cNvPicPr>
          <p:nvPr/>
        </p:nvPicPr>
        <p:blipFill>
          <a:blip r:embed="rId3"/>
          <a:stretch>
            <a:fillRect/>
          </a:stretch>
        </p:blipFill>
        <p:spPr>
          <a:xfrm>
            <a:off x="2009920" y="3459911"/>
            <a:ext cx="8791430" cy="3398089"/>
          </a:xfrm>
          <a:prstGeom prst="rect">
            <a:avLst/>
          </a:prstGeom>
        </p:spPr>
      </p:pic>
    </p:spTree>
    <p:extLst>
      <p:ext uri="{BB962C8B-B14F-4D97-AF65-F5344CB8AC3E}">
        <p14:creationId xmlns:p14="http://schemas.microsoft.com/office/powerpoint/2010/main" val="1082602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049619" cy="733270"/>
          </a:xfrm>
        </p:spPr>
        <p:txBody>
          <a:bodyPr>
            <a:normAutofit/>
          </a:bodyPr>
          <a:lstStyle/>
          <a:p>
            <a:r>
              <a:rPr kumimoji="1" lang="ja-JP" altLang="en-US" sz="3600" dirty="0" smtClean="0"/>
              <a:t>特徴点検出</a:t>
            </a:r>
            <a:endParaRPr kumimoji="1" lang="ja-JP" altLang="en-US" sz="3600" dirty="0"/>
          </a:p>
        </p:txBody>
      </p:sp>
      <p:sp>
        <p:nvSpPr>
          <p:cNvPr id="3" name="コンテンツ プレースホルダー 2"/>
          <p:cNvSpPr>
            <a:spLocks noGrp="1"/>
          </p:cNvSpPr>
          <p:nvPr>
            <p:ph idx="1"/>
          </p:nvPr>
        </p:nvSpPr>
        <p:spPr>
          <a:xfrm>
            <a:off x="697881" y="1343722"/>
            <a:ext cx="11049619" cy="5296829"/>
          </a:xfrm>
        </p:spPr>
        <p:txBody>
          <a:bodyPr>
            <a:normAutofit/>
          </a:bodyPr>
          <a:lstStyle/>
          <a:p>
            <a:r>
              <a:rPr lang="ja-JP" altLang="en-US" dirty="0" smtClean="0"/>
              <a:t>ガウシアンフィルタの性質</a:t>
            </a:r>
            <a:endParaRPr lang="en-US" altLang="ja-JP" dirty="0" smtClean="0"/>
          </a:p>
          <a:p>
            <a:r>
              <a:rPr lang="en-US" altLang="ja-JP" dirty="0" err="1" smtClean="0"/>
              <a:t>DoG</a:t>
            </a:r>
            <a:r>
              <a:rPr lang="ja-JP" altLang="en-US" dirty="0" smtClean="0"/>
              <a:t>と</a:t>
            </a:r>
            <a:r>
              <a:rPr lang="en-US" altLang="ja-JP" dirty="0" smtClean="0"/>
              <a:t>SIFT</a:t>
            </a:r>
            <a:r>
              <a:rPr lang="ja-JP" altLang="en-US" dirty="0" smtClean="0"/>
              <a:t>特徴量</a:t>
            </a:r>
            <a:endParaRPr lang="en-US" altLang="ja-JP" dirty="0" smtClean="0"/>
          </a:p>
          <a:p>
            <a:r>
              <a:rPr lang="en-US" altLang="ja-JP" dirty="0" smtClean="0"/>
              <a:t>Hough</a:t>
            </a:r>
            <a:r>
              <a:rPr lang="ja-JP" altLang="en-US" dirty="0" smtClean="0"/>
              <a:t>変換</a:t>
            </a:r>
            <a:endParaRPr lang="en-US" altLang="ja-JP" dirty="0" smtClean="0"/>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35981" y="365126"/>
            <a:ext cx="5563219" cy="733270"/>
          </a:xfrm>
        </p:spPr>
        <p:txBody>
          <a:bodyPr/>
          <a:lstStyle/>
          <a:p>
            <a:r>
              <a:rPr kumimoji="1" lang="en-US" altLang="ja-JP" dirty="0" smtClean="0"/>
              <a:t>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735981" y="1343722"/>
            <a:ext cx="5855319" cy="5296829"/>
          </a:xfrm>
        </p:spPr>
        <p:txBody>
          <a:bodyPr>
            <a:normAutofit/>
          </a:bodyPr>
          <a:lstStyle/>
          <a:p>
            <a:pPr marL="0" indent="0">
              <a:lnSpc>
                <a:spcPct val="100000"/>
              </a:lnSpc>
              <a:spcBef>
                <a:spcPts val="600"/>
              </a:spcBef>
              <a:spcAft>
                <a:spcPts val="600"/>
              </a:spcAft>
              <a:buNone/>
            </a:pPr>
            <a:r>
              <a:rPr kumimoji="1" lang="ja-JP" altLang="en-US" sz="2400" dirty="0" smtClean="0"/>
              <a:t>入力 </a:t>
            </a:r>
            <a:r>
              <a:rPr kumimoji="1" lang="en-US" altLang="ja-JP" sz="2400" dirty="0" smtClean="0"/>
              <a:t>: </a:t>
            </a:r>
            <a:r>
              <a:rPr kumimoji="1" lang="ja-JP" altLang="en-US" sz="2400" dirty="0" smtClean="0"/>
              <a:t>画像</a:t>
            </a:r>
            <a:endParaRPr kumimoji="1" lang="en-US" altLang="ja-JP" sz="2400" dirty="0" smtClean="0"/>
          </a:p>
          <a:p>
            <a:pPr marL="0" indent="0">
              <a:lnSpc>
                <a:spcPct val="100000"/>
              </a:lnSpc>
              <a:spcBef>
                <a:spcPts val="600"/>
              </a:spcBef>
              <a:spcAft>
                <a:spcPts val="600"/>
              </a:spcAft>
              <a:buNone/>
            </a:pPr>
            <a:r>
              <a:rPr lang="ja-JP" altLang="en-US" sz="2400" dirty="0" smtClean="0"/>
              <a:t>出力</a:t>
            </a:r>
            <a:r>
              <a:rPr lang="en-US" altLang="ja-JP" sz="2400" dirty="0"/>
              <a:t> </a:t>
            </a:r>
            <a:r>
              <a:rPr lang="en-US" altLang="ja-JP" sz="2400" dirty="0" smtClean="0"/>
              <a:t>: </a:t>
            </a:r>
            <a:r>
              <a:rPr lang="ja-JP" altLang="en-US" sz="2400" dirty="0" smtClean="0"/>
              <a:t>エッジを通る直線群</a:t>
            </a:r>
            <a:endParaRPr lang="en-US" altLang="ja-JP" sz="2400" dirty="0" smtClean="0"/>
          </a:p>
          <a:p>
            <a:pPr marL="457200" indent="-457200">
              <a:lnSpc>
                <a:spcPct val="100000"/>
              </a:lnSpc>
              <a:spcBef>
                <a:spcPts val="600"/>
              </a:spcBef>
              <a:spcAft>
                <a:spcPts val="600"/>
              </a:spcAft>
              <a:buAutoNum type="arabicPeriod"/>
            </a:pPr>
            <a:r>
              <a:rPr kumimoji="1" lang="ja-JP" altLang="en-US" sz="2400" dirty="0" smtClean="0"/>
              <a:t>画像をエッジ画像へ変換</a:t>
            </a:r>
            <a:endParaRPr kumimoji="1" lang="en-US" altLang="ja-JP" sz="2400" dirty="0" smtClean="0"/>
          </a:p>
          <a:p>
            <a:pPr marL="457200" indent="-457200">
              <a:lnSpc>
                <a:spcPct val="100000"/>
              </a:lnSpc>
              <a:spcBef>
                <a:spcPts val="600"/>
              </a:spcBef>
              <a:spcAft>
                <a:spcPts val="600"/>
              </a:spcAft>
              <a:buAutoNum type="arabicPeriod"/>
            </a:pPr>
            <a:r>
              <a:rPr lang="ja-JP" altLang="en-US" sz="2400" dirty="0"/>
              <a:t>全</a:t>
            </a:r>
            <a:r>
              <a:rPr lang="ja-JP" altLang="en-US" sz="2400" dirty="0" smtClean="0"/>
              <a:t>て</a:t>
            </a:r>
            <a:r>
              <a:rPr lang="ja-JP" altLang="en-US" sz="2400" dirty="0"/>
              <a:t>の</a:t>
            </a:r>
            <a:r>
              <a:rPr lang="ja-JP" altLang="en-US" sz="2400" dirty="0" smtClean="0"/>
              <a:t>エッジ画素について</a:t>
            </a:r>
            <a:r>
              <a:rPr lang="en-US" altLang="ja-JP" sz="2400" dirty="0" smtClean="0"/>
              <a:t>…</a:t>
            </a:r>
          </a:p>
          <a:p>
            <a:pPr lvl="1">
              <a:lnSpc>
                <a:spcPct val="100000"/>
              </a:lnSpc>
              <a:spcBef>
                <a:spcPts val="600"/>
              </a:spcBef>
              <a:spcAft>
                <a:spcPts val="600"/>
              </a:spcAft>
            </a:pPr>
            <a:r>
              <a:rPr kumimoji="1" lang="ja-JP" altLang="en-US" sz="2000" dirty="0" smtClean="0"/>
              <a:t>エッジ画素を通る直線群は</a:t>
            </a:r>
            <a:r>
              <a:rPr kumimoji="1" lang="en-US" altLang="ja-JP" sz="2000" i="1" dirty="0" smtClean="0"/>
              <a:t>ab</a:t>
            </a:r>
            <a:r>
              <a:rPr kumimoji="1" lang="ja-JP" altLang="en-US" sz="2000" dirty="0" smtClean="0"/>
              <a:t>空間で直線に</a:t>
            </a:r>
            <a:endParaRPr kumimoji="1" lang="en-US" altLang="ja-JP" sz="2000" dirty="0" smtClean="0"/>
          </a:p>
          <a:p>
            <a:pPr lvl="1">
              <a:lnSpc>
                <a:spcPct val="100000"/>
              </a:lnSpc>
              <a:spcBef>
                <a:spcPts val="600"/>
              </a:spcBef>
              <a:spcAft>
                <a:spcPts val="600"/>
              </a:spcAft>
            </a:pPr>
            <a:r>
              <a:rPr lang="en-US" altLang="ja-JP" sz="2000" dirty="0"/>
              <a:t>a</a:t>
            </a:r>
            <a:r>
              <a:rPr lang="en-US" altLang="ja-JP" sz="2000" dirty="0" smtClean="0"/>
              <a:t>b</a:t>
            </a:r>
            <a:r>
              <a:rPr lang="ja-JP" altLang="en-US" sz="2000" dirty="0" smtClean="0"/>
              <a:t>空間を小さなセルに分割し、その直線上のセルの値を</a:t>
            </a:r>
            <a:r>
              <a:rPr lang="en-US" altLang="ja-JP" sz="2000" dirty="0" smtClean="0"/>
              <a:t>1</a:t>
            </a:r>
            <a:r>
              <a:rPr lang="ja-JP" altLang="en-US" sz="2000" dirty="0"/>
              <a:t>プラス</a:t>
            </a:r>
            <a:r>
              <a:rPr lang="ja-JP" altLang="en-US" sz="2000" dirty="0" smtClean="0"/>
              <a:t>する（</a:t>
            </a:r>
            <a:r>
              <a:rPr lang="ja-JP" altLang="en-US" sz="2000" b="1" dirty="0" smtClean="0">
                <a:solidFill>
                  <a:srgbClr val="FF0000"/>
                </a:solidFill>
              </a:rPr>
              <a:t>投票</a:t>
            </a:r>
            <a:r>
              <a:rPr lang="ja-JP" altLang="en-US" sz="2000" dirty="0" smtClean="0"/>
              <a:t>）</a:t>
            </a:r>
            <a:endParaRPr kumimoji="1" lang="en-US" altLang="ja-JP" sz="2000" dirty="0" smtClean="0"/>
          </a:p>
          <a:p>
            <a:pPr marL="457200" indent="-457200">
              <a:lnSpc>
                <a:spcPct val="100000"/>
              </a:lnSpc>
              <a:spcBef>
                <a:spcPts val="600"/>
              </a:spcBef>
              <a:spcAft>
                <a:spcPts val="600"/>
              </a:spcAft>
              <a:buAutoNum type="arabicPeriod"/>
            </a:pPr>
            <a:r>
              <a:rPr lang="ja-JP" altLang="en-US" sz="2400" dirty="0" smtClean="0"/>
              <a:t>閾値より大きな</a:t>
            </a:r>
            <a:r>
              <a:rPr lang="en-US" altLang="ja-JP" sz="2400" dirty="0" smtClean="0"/>
              <a:t>ab</a:t>
            </a:r>
            <a:r>
              <a:rPr lang="ja-JP" altLang="en-US" sz="2400" dirty="0" smtClean="0"/>
              <a:t>空間のセルを検索し，そのセルの現す直線を出力</a:t>
            </a:r>
            <a:endParaRPr lang="en-US" altLang="ja-JP" sz="2400" dirty="0" smtClean="0"/>
          </a:p>
          <a:p>
            <a:pPr lvl="1">
              <a:lnSpc>
                <a:spcPct val="100000"/>
              </a:lnSpc>
              <a:spcBef>
                <a:spcPts val="600"/>
              </a:spcBef>
              <a:spcAft>
                <a:spcPts val="600"/>
              </a:spcAft>
            </a:pPr>
            <a:r>
              <a:rPr kumimoji="1" lang="ja-JP" altLang="en-US" sz="2000" dirty="0"/>
              <a:t>直線</a:t>
            </a:r>
            <a:r>
              <a:rPr kumimoji="1" lang="ja-JP" altLang="en-US" sz="2000" dirty="0" smtClean="0"/>
              <a:t>は複数</a:t>
            </a:r>
            <a:r>
              <a:rPr kumimoji="1" lang="ja-JP" altLang="en-US" sz="2000" dirty="0"/>
              <a:t>発見</a:t>
            </a:r>
            <a:r>
              <a:rPr kumimoji="1" lang="ja-JP" altLang="en-US" sz="2000" dirty="0" smtClean="0"/>
              <a:t>される</a:t>
            </a:r>
            <a:endParaRPr kumimoji="1" lang="en-US" altLang="ja-JP" sz="2000" dirty="0" smtClean="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grpSp>
        <p:nvGrpSpPr>
          <p:cNvPr id="27" name="グループ化 26"/>
          <p:cNvGrpSpPr/>
          <p:nvPr/>
        </p:nvGrpSpPr>
        <p:grpSpPr>
          <a:xfrm>
            <a:off x="9108547" y="185351"/>
            <a:ext cx="2751380" cy="3304432"/>
            <a:chOff x="7177547" y="2697508"/>
            <a:chExt cx="4010382" cy="4816505"/>
          </a:xfrm>
        </p:grpSpPr>
        <p:cxnSp>
          <p:nvCxnSpPr>
            <p:cNvPr id="6" name="直線矢印コネクタ 5"/>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10823727" y="5747212"/>
              <a:ext cx="364202"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0" name="正方形/長方形 9"/>
            <p:cNvSpPr/>
            <p:nvPr/>
          </p:nvSpPr>
          <p:spPr>
            <a:xfrm>
              <a:off x="7507085" y="6168177"/>
              <a:ext cx="3633756" cy="1345836"/>
            </a:xfrm>
            <a:prstGeom prst="rect">
              <a:avLst/>
            </a:prstGeom>
          </p:spPr>
          <p:txBody>
            <a:bodyPr wrap="none">
              <a:spAutoFit/>
            </a:bodyPr>
            <a:lstStyle/>
            <a:p>
              <a:pPr algn="ctr"/>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実装時はセルの配列で</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表現される</a:t>
              </a:r>
              <a:endParaRPr lang="ja-JP" altLang="en-US"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2" name="直線コネクタ 11"/>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a:off x="9115855" y="818828"/>
            <a:ext cx="2808416" cy="129683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a:off x="9058944" y="1066800"/>
            <a:ext cx="2933700" cy="617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p:cNvCxnSpPr/>
          <p:nvPr/>
        </p:nvCxnSpPr>
        <p:spPr>
          <a:xfrm flipV="1">
            <a:off x="9106929" y="1037968"/>
            <a:ext cx="2545492" cy="4572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flipV="1">
            <a:off x="9135144" y="822960"/>
            <a:ext cx="1882140" cy="10363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9378984" y="510540"/>
            <a:ext cx="1417320" cy="17373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9714264" y="327660"/>
            <a:ext cx="838200" cy="20574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54" name="グループ化 53"/>
          <p:cNvGrpSpPr/>
          <p:nvPr/>
        </p:nvGrpSpPr>
        <p:grpSpPr>
          <a:xfrm>
            <a:off x="6482704" y="3661719"/>
            <a:ext cx="2761707" cy="3196281"/>
            <a:chOff x="7162492" y="2697508"/>
            <a:chExt cx="4025437" cy="4658865"/>
          </a:xfrm>
        </p:grpSpPr>
        <p:cxnSp>
          <p:nvCxnSpPr>
            <p:cNvPr id="55" name="直線矢印コネクタ 54"/>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10823727" y="5747212"/>
              <a:ext cx="364202"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8" name="正方形/長方形 57"/>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正方形/長方形 58"/>
            <p:cNvSpPr/>
            <p:nvPr/>
          </p:nvSpPr>
          <p:spPr>
            <a:xfrm>
              <a:off x="7162492" y="6324566"/>
              <a:ext cx="4007602" cy="1031807"/>
            </a:xfrm>
            <a:prstGeom prst="rect">
              <a:avLst/>
            </a:prstGeom>
          </p:spPr>
          <p:txBody>
            <a:bodyPr wrap="none">
              <a:spAutoFit/>
            </a:bodyPr>
            <a:lstStyle/>
            <a:p>
              <a:pPr algn="ct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閾値より多くの投票を</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受けたセルを検索</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60" name="直線コネクタ 59"/>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7" name="直線コネクタ 66"/>
          <p:cNvCxnSpPr/>
          <p:nvPr/>
        </p:nvCxnSpPr>
        <p:spPr>
          <a:xfrm>
            <a:off x="6700993" y="4387850"/>
            <a:ext cx="2195357" cy="10137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6705600" y="4598326"/>
            <a:ext cx="2184400" cy="4595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6711950" y="4531028"/>
            <a:ext cx="2232025" cy="4008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718680" y="4009527"/>
            <a:ext cx="2209420" cy="12165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V="1">
            <a:off x="6771033" y="3714751"/>
            <a:ext cx="1631782" cy="200024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6978650" y="3689350"/>
            <a:ext cx="1005022" cy="246687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6707565" y="5068657"/>
            <a:ext cx="2234404" cy="3369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V="1">
            <a:off x="6743700" y="4791791"/>
            <a:ext cx="2205983" cy="8680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6898420" y="4200745"/>
            <a:ext cx="2027567" cy="19270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7359650" y="3725376"/>
            <a:ext cx="1257157" cy="2384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flipV="1">
            <a:off x="7726173" y="3751467"/>
            <a:ext cx="244939" cy="23921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7490046" y="3741992"/>
            <a:ext cx="520479" cy="2363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7112039" y="3740589"/>
            <a:ext cx="1141716" cy="24125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6722953" y="4244383"/>
            <a:ext cx="2040047" cy="18766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6706449" y="4744259"/>
            <a:ext cx="2249141" cy="9993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6718300" y="5200064"/>
            <a:ext cx="2239747" cy="7824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0" name="円/楕円 129"/>
          <p:cNvSpPr/>
          <p:nvPr/>
        </p:nvSpPr>
        <p:spPr>
          <a:xfrm>
            <a:off x="7740650" y="5143500"/>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4" name="円/楕円 133"/>
          <p:cNvSpPr/>
          <p:nvPr/>
        </p:nvSpPr>
        <p:spPr>
          <a:xfrm>
            <a:off x="7473950" y="4676775"/>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コネクタ 135"/>
          <p:cNvCxnSpPr/>
          <p:nvPr/>
        </p:nvCxnSpPr>
        <p:spPr>
          <a:xfrm>
            <a:off x="10010775" y="4381500"/>
            <a:ext cx="1700213" cy="9239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48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5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25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25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25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25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5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25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5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30"/>
                                        </p:tgtEl>
                                        <p:attrNameLst>
                                          <p:attrName>style.visibility</p:attrName>
                                        </p:attrNameLst>
                                      </p:cBhvr>
                                      <p:to>
                                        <p:strVal val="visible"/>
                                      </p:to>
                                    </p:set>
                                    <p:animEffect transition="in" filter="fade">
                                      <p:cBhvr>
                                        <p:cTn id="67" dur="250"/>
                                        <p:tgtEl>
                                          <p:spTgt spid="1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1"/>
                                        </p:tgtEl>
                                        <p:attrNameLst>
                                          <p:attrName>style.visibility</p:attrName>
                                        </p:attrNameLst>
                                      </p:cBhvr>
                                      <p:to>
                                        <p:strVal val="visible"/>
                                      </p:to>
                                    </p:set>
                                    <p:animEffect transition="in" filter="fade">
                                      <p:cBhvr>
                                        <p:cTn id="72" dur="250"/>
                                        <p:tgtEl>
                                          <p:spTgt spid="1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34"/>
                                        </p:tgtEl>
                                        <p:attrNameLst>
                                          <p:attrName>style.visibility</p:attrName>
                                        </p:attrNameLst>
                                      </p:cBhvr>
                                      <p:to>
                                        <p:strVal val="visible"/>
                                      </p:to>
                                    </p:set>
                                    <p:animEffect transition="in" filter="fade">
                                      <p:cBhvr>
                                        <p:cTn id="77" dur="250"/>
                                        <p:tgtEl>
                                          <p:spTgt spid="13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fade">
                                      <p:cBhvr>
                                        <p:cTn id="82" dur="25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36" grpId="0" animBg="1"/>
      <p:bldP spid="40" grpId="0" animBg="1"/>
      <p:bldP spid="41" grpId="0" animBg="1"/>
      <p:bldP spid="42" grpId="0" animBg="1"/>
      <p:bldP spid="130" grpId="0" animBg="1"/>
      <p:bldP spid="1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284179"/>
                <a:ext cx="11158476" cy="4287821"/>
              </a:xfrm>
            </p:spPr>
            <p:txBody>
              <a:bodyPr>
                <a:normAutofit/>
              </a:bodyPr>
              <a:lstStyle/>
              <a:p>
                <a:pPr>
                  <a:lnSpc>
                    <a:spcPct val="100000"/>
                  </a:lnSpc>
                  <a:spcBef>
                    <a:spcPts val="600"/>
                  </a:spcBef>
                </a:pPr>
                <a:r>
                  <a:rPr kumimoji="1" lang="ja-JP" altLang="en-US" sz="2400" dirty="0" smtClean="0"/>
                  <a:t>先のアルゴリズム</a:t>
                </a:r>
                <a:r>
                  <a:rPr lang="ja-JP" altLang="en-US" sz="2400" dirty="0"/>
                  <a:t>の</a:t>
                </a:r>
                <a:r>
                  <a:rPr kumimoji="1" lang="ja-JP" altLang="en-US" sz="2400" dirty="0" smtClean="0"/>
                  <a:t>問題</a:t>
                </a:r>
                <a:r>
                  <a:rPr lang="ja-JP" altLang="en-US" sz="2400" dirty="0" smtClean="0"/>
                  <a:t>点</a:t>
                </a:r>
                <a:endParaRPr lang="en-US" altLang="ja-JP" sz="2400" dirty="0"/>
              </a:p>
              <a:p>
                <a:pPr lvl="1">
                  <a:lnSpc>
                    <a:spcPct val="100000"/>
                  </a:lnSpc>
                  <a:spcBef>
                    <a:spcPts val="600"/>
                  </a:spcBef>
                </a:pPr>
                <a:r>
                  <a:rPr lang="ja-JP" altLang="en-US" sz="2000" dirty="0" smtClean="0"/>
                  <a:t>傾き</a:t>
                </a:r>
                <a:r>
                  <a:rPr lang="en-US" altLang="ja-JP" sz="2000" i="1" dirty="0" smtClean="0"/>
                  <a:t>a</a:t>
                </a:r>
                <a:r>
                  <a:rPr lang="ja-JP" altLang="en-US" sz="2000" dirty="0" smtClean="0"/>
                  <a:t>と</a:t>
                </a:r>
                <a:r>
                  <a:rPr lang="ja-JP" altLang="en-US" sz="2000" dirty="0"/>
                  <a:t>切片</a:t>
                </a:r>
                <a:r>
                  <a:rPr lang="en-US" altLang="ja-JP" sz="2000" i="1" dirty="0"/>
                  <a:t>b</a:t>
                </a:r>
                <a:r>
                  <a:rPr lang="ja-JP" altLang="en-US" sz="2000" dirty="0" smtClean="0"/>
                  <a:t>のとりうる範囲は</a:t>
                </a:r>
                <a:r>
                  <a:rPr lang="en-US" altLang="ja-JP" sz="2000" dirty="0" smtClean="0"/>
                  <a:t>[-</a:t>
                </a:r>
                <a:r>
                  <a:rPr lang="ja-JP" altLang="en-US" sz="2000" dirty="0" smtClean="0"/>
                  <a:t>∞</a:t>
                </a:r>
                <a:r>
                  <a:rPr lang="en-US" altLang="ja-JP" sz="2000" dirty="0" smtClean="0"/>
                  <a:t>, </a:t>
                </a:r>
                <a:r>
                  <a:rPr lang="ja-JP" altLang="en-US" sz="2000" dirty="0" smtClean="0"/>
                  <a:t>∞</a:t>
                </a:r>
                <a:r>
                  <a:rPr lang="en-US" altLang="ja-JP" sz="2000" dirty="0" smtClean="0"/>
                  <a:t>]</a:t>
                </a:r>
                <a:r>
                  <a:rPr lang="ja-JP" altLang="en-US" sz="2000" dirty="0" smtClean="0"/>
                  <a:t>である</a:t>
                </a:r>
                <a:endParaRPr lang="en-US" altLang="ja-JP" sz="2000" dirty="0" smtClean="0"/>
              </a:p>
              <a:p>
                <a:pPr lvl="1">
                  <a:lnSpc>
                    <a:spcPct val="100000"/>
                  </a:lnSpc>
                  <a:spcBef>
                    <a:spcPts val="600"/>
                  </a:spcBef>
                </a:pPr>
                <a:r>
                  <a:rPr lang="ja-JP" altLang="en-US" sz="2000" dirty="0" smtClean="0"/>
                  <a:t>任意の直線を検出するには，無限に広い</a:t>
                </a:r>
                <a:r>
                  <a:rPr lang="en-US" altLang="ja-JP" sz="2000" dirty="0" smtClean="0"/>
                  <a:t>ab</a:t>
                </a:r>
                <a:r>
                  <a:rPr lang="ja-JP" altLang="en-US" sz="2000" dirty="0" smtClean="0"/>
                  <a:t>空間に投票する必要が</a:t>
                </a:r>
                <a:r>
                  <a:rPr lang="en-US" altLang="ja-JP" sz="2000" dirty="0" smtClean="0"/>
                  <a:t>…</a:t>
                </a:r>
              </a:p>
              <a:p>
                <a:pPr lvl="6">
                  <a:lnSpc>
                    <a:spcPct val="100000"/>
                  </a:lnSpc>
                  <a:spcBef>
                    <a:spcPts val="600"/>
                  </a:spcBef>
                </a:pPr>
                <a:endParaRPr kumimoji="1" lang="en-US" altLang="ja-JP" sz="1400" dirty="0" smtClean="0"/>
              </a:p>
              <a:p>
                <a:pPr>
                  <a:lnSpc>
                    <a:spcPct val="100000"/>
                  </a:lnSpc>
                  <a:spcBef>
                    <a:spcPts val="600"/>
                  </a:spcBef>
                </a:pPr>
                <a:r>
                  <a:rPr lang="ja-JP" altLang="en-US" sz="3200" dirty="0" smtClean="0"/>
                  <a:t>解決</a:t>
                </a:r>
                <a:r>
                  <a:rPr lang="ja-JP" altLang="en-US" sz="3200" dirty="0"/>
                  <a:t>法</a:t>
                </a:r>
                <a:r>
                  <a:rPr lang="ja-JP" altLang="en-US" sz="3200" dirty="0" smtClean="0"/>
                  <a:t> </a:t>
                </a:r>
                <a:r>
                  <a:rPr lang="en-US" altLang="ja-JP" sz="3200" dirty="0" smtClean="0"/>
                  <a:t>: </a:t>
                </a:r>
                <a:r>
                  <a:rPr lang="ja-JP" altLang="en-US" sz="3200" dirty="0" smtClean="0"/>
                  <a:t>直線を </a:t>
                </a:r>
                <a:r>
                  <a:rPr lang="en-US" altLang="ja-JP" sz="3200" dirty="0" smtClean="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smtClean="0"/>
                  <a:t>』</a:t>
                </a:r>
                <a:r>
                  <a:rPr lang="ja-JP" altLang="en-US" sz="3200" dirty="0" smtClean="0"/>
                  <a:t>と表す </a:t>
                </a:r>
                <a:endParaRPr lang="en-US" altLang="ja-JP" sz="2400" dirty="0" smtClean="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smtClean="0"/>
                  <a:t>は直線の傾きに対応，</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a:t>は原点から直線</a:t>
                </a:r>
                <a:r>
                  <a:rPr lang="ja-JP" altLang="en-US" sz="2000" dirty="0" smtClean="0"/>
                  <a:t>の符号付距離を表す</a:t>
                </a:r>
                <a:endParaRPr kumimoji="1" lang="en-US" altLang="ja-JP" sz="2000" dirty="0" smtClean="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smtClean="0"/>
                  <a:t>と</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smtClean="0"/>
                  <a:t>の値の範囲は</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 </m:t>
                    </m:r>
                    <m:r>
                      <a:rPr lang="en-US" altLang="ja-JP" sz="2000" i="1" dirty="0" smtClean="0">
                        <a:latin typeface="Cambria Math" panose="02040503050406030204" pitchFamily="18" charset="0"/>
                        <a:cs typeface="Times New Roman" panose="02020603050405020304" pitchFamily="18" charset="0"/>
                      </a:rPr>
                      <m:t>𝜃</m:t>
                    </m:r>
                    <m:r>
                      <a:rPr lang="en-US" altLang="ja-JP" sz="2000" b="0" i="1" dirty="0" smtClean="0">
                        <a:latin typeface="Cambria Math" panose="02040503050406030204" pitchFamily="18" charset="0"/>
                        <a:cs typeface="Times New Roman" panose="02020603050405020304" pitchFamily="18" charset="0"/>
                      </a:rPr>
                      <m:t>∈</m:t>
                    </m:r>
                    <m:d>
                      <m:dPr>
                        <m:begChr m:val="["/>
                        <m:endChr m:val="]"/>
                        <m:ctrlPr>
                          <a:rPr lang="en-US" altLang="ja-JP" sz="2000" b="0" i="1" dirty="0" smtClean="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0, </m:t>
                        </m:r>
                        <m:r>
                          <a:rPr lang="en-US" altLang="ja-JP" sz="2000" b="0" i="1" dirty="0" smtClean="0">
                            <a:latin typeface="Cambria Math" panose="02040503050406030204" pitchFamily="18" charset="0"/>
                            <a:cs typeface="Times New Roman" panose="02020603050405020304" pitchFamily="18" charset="0"/>
                          </a:rPr>
                          <m:t>𝜋</m:t>
                        </m:r>
                      </m:e>
                    </m:d>
                  </m:oMath>
                </a14:m>
                <a:r>
                  <a:rPr kumimoji="1" lang="ja-JP" altLang="en-US" sz="2000" dirty="0" smtClean="0"/>
                  <a:t>，</a:t>
                </a:r>
                <a14:m>
                  <m:oMath xmlns:m="http://schemas.openxmlformats.org/officeDocument/2006/math">
                    <m:r>
                      <a:rPr lang="en-US" altLang="ja-JP" sz="2000" b="0" i="1" dirty="0" smtClean="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m:t>
                    </m:r>
                    <m:d>
                      <m:dPr>
                        <m:begChr m:val="["/>
                        <m:endChr m:val="]"/>
                        <m:ctrlPr>
                          <a:rPr lang="en-US" altLang="ja-JP" sz="2000" i="1" dirty="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m:t>
                        </m:r>
                        <m:f>
                          <m:fPr>
                            <m:ctrlPr>
                              <a:rPr lang="en-US" altLang="ja-JP" sz="2000" b="0" i="1" dirty="0" smtClean="0">
                                <a:latin typeface="Cambria Math" panose="02040503050406030204" pitchFamily="18" charset="0"/>
                                <a:cs typeface="Times New Roman" panose="02020603050405020304" pitchFamily="18" charset="0"/>
                              </a:rPr>
                            </m:ctrlPr>
                          </m:fPr>
                          <m:num>
                            <m:r>
                              <a:rPr lang="en-US" altLang="ja-JP" sz="2000" b="0" i="1" dirty="0" smtClean="0">
                                <a:latin typeface="Cambria Math" panose="02040503050406030204" pitchFamily="18" charset="0"/>
                                <a:cs typeface="Times New Roman" panose="02020603050405020304" pitchFamily="18" charset="0"/>
                              </a:rPr>
                              <m:t>𝐴</m:t>
                            </m:r>
                          </m:num>
                          <m:den>
                            <m:r>
                              <a:rPr lang="en-US" altLang="ja-JP" sz="2000" b="0" i="1" dirty="0" smtClean="0">
                                <a:latin typeface="Cambria Math" panose="02040503050406030204" pitchFamily="18" charset="0"/>
                                <a:cs typeface="Times New Roman" panose="02020603050405020304" pitchFamily="18" charset="0"/>
                              </a:rPr>
                              <m:t>2</m:t>
                            </m:r>
                          </m:den>
                        </m:f>
                        <m:r>
                          <a:rPr lang="en-US" altLang="ja-JP" sz="2000" i="1" dirty="0">
                            <a:latin typeface="Cambria Math" panose="02040503050406030204" pitchFamily="18" charset="0"/>
                            <a:cs typeface="Times New Roman" panose="02020603050405020304" pitchFamily="18" charset="0"/>
                          </a:rPr>
                          <m:t>, </m:t>
                        </m:r>
                        <m:r>
                          <a:rPr lang="en-US" altLang="ja-JP" sz="2000" b="0" i="1" dirty="0" smtClean="0">
                            <a:latin typeface="Cambria Math" panose="02040503050406030204" pitchFamily="18" charset="0"/>
                            <a:cs typeface="Times New Roman" panose="02020603050405020304" pitchFamily="18" charset="0"/>
                          </a:rPr>
                          <m:t>𝐴</m:t>
                        </m:r>
                      </m:e>
                    </m:d>
                  </m:oMath>
                </a14:m>
                <a:r>
                  <a:rPr kumimoji="1" lang="ja-JP" altLang="en-US" sz="2000" dirty="0" smtClean="0"/>
                  <a:t> （</a:t>
                </a:r>
                <a:r>
                  <a:rPr kumimoji="1" lang="en-US" altLang="ja-JP" sz="2000" dirty="0" smtClean="0"/>
                  <a:t>A</a:t>
                </a:r>
                <a:r>
                  <a:rPr kumimoji="1" lang="ja-JP" altLang="en-US" sz="2000" dirty="0" smtClean="0"/>
                  <a:t>は画像の対角線長）</a:t>
                </a:r>
                <a:endParaRPr kumimoji="1" lang="en-US" altLang="ja-JP" sz="2000" dirty="0" smtClean="0"/>
              </a:p>
              <a:p>
                <a:pPr lvl="1">
                  <a:lnSpc>
                    <a:spcPct val="100000"/>
                  </a:lnSpc>
                  <a:spcBef>
                    <a:spcPts val="600"/>
                  </a:spcBef>
                </a:pP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284179"/>
                <a:ext cx="11158476" cy="4287821"/>
              </a:xfrm>
              <a:blipFill rotWithShape="0">
                <a:blip r:embed="rId3"/>
                <a:stretch>
                  <a:fillRect l="-1257" t="-1422"/>
                </a:stretch>
              </a:blipFill>
            </p:spPr>
            <p:txBody>
              <a:bodyPr/>
              <a:lstStyle/>
              <a:p>
                <a:r>
                  <a:rPr lang="ja-JP" altLang="en-US">
                    <a:noFill/>
                  </a:rPr>
                  <a:t> </a:t>
                </a:r>
              </a:p>
            </p:txBody>
          </p:sp>
        </mc:Fallback>
      </mc:AlternateContent>
      <p:grpSp>
        <p:nvGrpSpPr>
          <p:cNvPr id="8" name="グループ化 7"/>
          <p:cNvGrpSpPr/>
          <p:nvPr/>
        </p:nvGrpSpPr>
        <p:grpSpPr>
          <a:xfrm>
            <a:off x="1019629" y="3326306"/>
            <a:ext cx="3233054" cy="3365112"/>
            <a:chOff x="628682" y="3990984"/>
            <a:chExt cx="3402130" cy="3541094"/>
          </a:xfrm>
        </p:grpSpPr>
        <p:cxnSp>
          <p:nvCxnSpPr>
            <p:cNvPr id="4" name="直線矢印コネクタ 3"/>
            <p:cNvCxnSpPr/>
            <p:nvPr/>
          </p:nvCxnSpPr>
          <p:spPr>
            <a:xfrm>
              <a:off x="628682"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353622" y="4346192"/>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3640962" y="6159640"/>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7" name="正方形/長方形 6"/>
            <p:cNvSpPr/>
            <p:nvPr/>
          </p:nvSpPr>
          <p:spPr>
            <a:xfrm>
              <a:off x="828827" y="3990984"/>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3" name="正方形/長方形 22"/>
            <p:cNvSpPr/>
            <p:nvPr/>
          </p:nvSpPr>
          <p:spPr>
            <a:xfrm>
              <a:off x="1507058" y="5815192"/>
              <a:ext cx="349512" cy="485808"/>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4" name="正方形/長方形 23"/>
            <p:cNvSpPr/>
            <p:nvPr/>
          </p:nvSpPr>
          <p:spPr>
            <a:xfrm>
              <a:off x="1593925" y="6296302"/>
              <a:ext cx="352885" cy="485808"/>
            </a:xfrm>
            <a:prstGeom prst="rect">
              <a:avLst/>
            </a:prstGeom>
          </p:spPr>
          <p:txBody>
            <a:bodyPr wrap="none">
              <a:spAutoFit/>
            </a:bodyPr>
            <a:lstStyle/>
            <a:p>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cxnSp>
        <p:nvCxnSpPr>
          <p:cNvPr id="12" name="直線コネクタ 11"/>
          <p:cNvCxnSpPr/>
          <p:nvPr/>
        </p:nvCxnSpPr>
        <p:spPr>
          <a:xfrm>
            <a:off x="1081314" y="3995704"/>
            <a:ext cx="3014436" cy="22805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1713710" y="4980861"/>
            <a:ext cx="673890" cy="97790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円弧 26"/>
          <p:cNvSpPr/>
          <p:nvPr/>
        </p:nvSpPr>
        <p:spPr>
          <a:xfrm>
            <a:off x="1381124" y="5631735"/>
            <a:ext cx="644525" cy="644525"/>
          </a:xfrm>
          <a:prstGeom prst="arc">
            <a:avLst>
              <a:gd name="adj1" fmla="val 1840881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正方形/長方形 27"/>
          <p:cNvSpPr/>
          <p:nvPr/>
        </p:nvSpPr>
        <p:spPr>
          <a:xfrm>
            <a:off x="1783918" y="6334780"/>
            <a:ext cx="2125903" cy="523220"/>
          </a:xfrm>
          <a:prstGeom prst="rect">
            <a:avLst/>
          </a:prstGeom>
        </p:spPr>
        <p:txBody>
          <a:bodyPr wrap="none">
            <a:spAutoFit/>
          </a:bodyPr>
          <a:lstStyle/>
          <a:p>
            <a:r>
              <a:rPr lang="ja-JP" altLang="en-US" sz="1400" dirty="0" smtClean="0"/>
              <a:t>垂線の足が第３・４象限に</a:t>
            </a:r>
            <a:endParaRPr lang="en-US" altLang="ja-JP" sz="1400" dirty="0" smtClean="0"/>
          </a:p>
          <a:p>
            <a:r>
              <a:rPr lang="ja-JP" altLang="en-US" sz="1400" dirty="0" smtClean="0"/>
              <a:t>あるとき</a:t>
            </a:r>
            <a:r>
              <a:rPr lang="en-US" altLang="ja-JP" sz="1400" i="1" dirty="0" smtClean="0"/>
              <a:t>ρ</a:t>
            </a:r>
            <a:r>
              <a:rPr lang="ja-JP" altLang="en-US" sz="1400" dirty="0" smtClean="0"/>
              <a:t>はマイナス</a:t>
            </a:r>
            <a:endParaRPr lang="ja-JP" altLang="en-US" sz="1400" dirty="0"/>
          </a:p>
        </p:txBody>
      </p:sp>
      <p:cxnSp>
        <p:nvCxnSpPr>
          <p:cNvPr id="29" name="直線矢印コネクタ 28"/>
          <p:cNvCxnSpPr/>
          <p:nvPr/>
        </p:nvCxnSpPr>
        <p:spPr>
          <a:xfrm>
            <a:off x="8394700" y="5234819"/>
            <a:ext cx="26543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8617342" y="36257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正方形/長方形 31"/>
              <p:cNvSpPr/>
              <p:nvPr/>
            </p:nvSpPr>
            <p:spPr>
              <a:xfrm>
                <a:off x="8209585" y="3472934"/>
                <a:ext cx="4305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𝜌</m:t>
                      </m:r>
                    </m:oMath>
                  </m:oMathPara>
                </a14:m>
                <a:endParaRPr lang="ja-JP" altLang="en-US" sz="24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8209585" y="3472934"/>
                <a:ext cx="430502" cy="461665"/>
              </a:xfrm>
              <a:prstGeom prst="rect">
                <a:avLst/>
              </a:prstGeom>
              <a:blipFill rotWithShape="0">
                <a:blip r:embed="rId4"/>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1027030" y="51747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11027030" y="5174734"/>
                <a:ext cx="435760" cy="461665"/>
              </a:xfrm>
              <a:prstGeom prst="rect">
                <a:avLst/>
              </a:prstGeom>
              <a:blipFill rotWithShape="0">
                <a:blip r:embed="rId5"/>
                <a:stretch>
                  <a:fillRect/>
                </a:stretch>
              </a:blipFill>
            </p:spPr>
            <p:txBody>
              <a:bodyPr/>
              <a:lstStyle/>
              <a:p>
                <a:r>
                  <a:rPr lang="ja-JP" altLang="en-US">
                    <a:noFill/>
                  </a:rPr>
                  <a:t> </a:t>
                </a:r>
              </a:p>
            </p:txBody>
          </p:sp>
        </mc:Fallback>
      </mc:AlternateContent>
      <p:sp>
        <p:nvSpPr>
          <p:cNvPr id="34" name="右矢印 33"/>
          <p:cNvSpPr/>
          <p:nvPr/>
        </p:nvSpPr>
        <p:spPr>
          <a:xfrm>
            <a:off x="4746380" y="4128233"/>
            <a:ext cx="2937119" cy="532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5" name="正方形/長方形 34"/>
              <p:cNvSpPr/>
              <p:nvPr/>
            </p:nvSpPr>
            <p:spPr>
              <a:xfrm>
                <a:off x="4830030" y="4869934"/>
                <a:ext cx="3021981" cy="723275"/>
              </a:xfrm>
              <a:prstGeom prst="rect">
                <a:avLst/>
              </a:prstGeom>
            </p:spPr>
            <p:txBody>
              <a:bodyPr wrap="none">
                <a:spAutoFit/>
              </a:bodyPr>
              <a:lstStyle/>
              <a:p>
                <a:pPr>
                  <a:spcBef>
                    <a:spcPts val="6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直線 </a:t>
                </a:r>
                <a14:m>
                  <m:oMath xmlns:m="http://schemas.openxmlformats.org/officeDocument/2006/math">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𝜌</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𝑥</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𝑦</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oMath>
                </a14:m>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en-US" altLang="ja-JP" b="0" i="1" dirty="0" smtClean="0">
                        <a:latin typeface="Cambria Math" panose="02040503050406030204" pitchFamily="18" charset="0"/>
                        <a:cs typeface="Times New Roman" panose="02020603050405020304" pitchFamily="18" charset="0"/>
                      </a:rPr>
                      <m:t>𝜃</m:t>
                    </m:r>
                    <m:r>
                      <a:rPr lang="en-US" altLang="ja-JP" i="1" dirty="0" smtClean="0">
                        <a:latin typeface="Cambria Math" panose="02040503050406030204" pitchFamily="18" charset="0"/>
                        <a:cs typeface="Times New Roman" panose="02020603050405020304" pitchFamily="18" charset="0"/>
                      </a:rPr>
                      <m:t>𝜌</m:t>
                    </m:r>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空間では点になる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4830030" y="4869934"/>
                <a:ext cx="3021981" cy="723275"/>
              </a:xfrm>
              <a:prstGeom prst="rect">
                <a:avLst/>
              </a:prstGeom>
              <a:blipFill rotWithShape="0">
                <a:blip r:embed="rId6"/>
                <a:stretch>
                  <a:fillRect l="-1613" t="-3361" b="-134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9532998" y="3815834"/>
                <a:ext cx="12337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i="1" dirty="0">
                                  <a:latin typeface="Cambria Math" panose="02040503050406030204" pitchFamily="18" charset="0"/>
                                  <a:cs typeface="Times New Roman" panose="02020603050405020304" pitchFamily="18" charset="0"/>
                                </a:rPr>
                                <m:t>𝜃</m:t>
                              </m:r>
                            </m:e>
                            <m:sub>
                              <m:r>
                                <a:rPr lang="en-US" altLang="ja-JP" sz="2400" i="1" dirty="0">
                                  <a:latin typeface="Cambria Math" panose="02040503050406030204" pitchFamily="18" charset="0"/>
                                  <a:cs typeface="Times New Roman" panose="02020603050405020304" pitchFamily="18" charset="0"/>
                                </a:rPr>
                                <m:t>0</m:t>
                              </m:r>
                            </m:sub>
                          </m:sSub>
                          <m:r>
                            <a:rPr lang="en-US" altLang="ja-JP" sz="2400" b="0" i="1" dirty="0" smtClean="0">
                              <a:latin typeface="Cambria Math" panose="02040503050406030204" pitchFamily="18" charset="0"/>
                              <a:cs typeface="Times New Roman" panose="02020603050405020304" pitchFamily="18" charset="0"/>
                            </a:rPr>
                            <m:t>,</m:t>
                          </m:r>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b="0" i="1" dirty="0" smtClean="0">
                                  <a:latin typeface="Cambria Math" panose="02040503050406030204" pitchFamily="18" charset="0"/>
                                  <a:cs typeface="Times New Roman" panose="02020603050405020304" pitchFamily="18" charset="0"/>
                                </a:rPr>
                                <m:t>𝜌</m:t>
                              </m:r>
                            </m:e>
                            <m:sub>
                              <m:r>
                                <a:rPr lang="en-US" altLang="ja-JP" sz="2400" i="1" dirty="0">
                                  <a:latin typeface="Cambria Math" panose="02040503050406030204" pitchFamily="18" charset="0"/>
                                  <a:cs typeface="Times New Roman" panose="02020603050405020304" pitchFamily="18" charset="0"/>
                                </a:rPr>
                                <m:t>0</m:t>
                              </m:r>
                            </m:sub>
                          </m:sSub>
                        </m:e>
                      </m:d>
                    </m:oMath>
                  </m:oMathPara>
                </a14:m>
                <a:endParaRPr lang="ja-JP" altLang="en-US" sz="2400"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9532998" y="3815834"/>
                <a:ext cx="1233736" cy="461665"/>
              </a:xfrm>
              <a:prstGeom prst="rect">
                <a:avLst/>
              </a:prstGeom>
              <a:blipFill rotWithShape="0">
                <a:blip r:embed="rId7"/>
                <a:stretch>
                  <a:fillRect b="-9211"/>
                </a:stretch>
              </a:blipFill>
            </p:spPr>
            <p:txBody>
              <a:bodyPr/>
              <a:lstStyle/>
              <a:p>
                <a:r>
                  <a:rPr lang="ja-JP" altLang="en-US">
                    <a:noFill/>
                  </a:rPr>
                  <a:t> </a:t>
                </a:r>
              </a:p>
            </p:txBody>
          </p:sp>
        </mc:Fallback>
      </mc:AlternateContent>
      <p:sp>
        <p:nvSpPr>
          <p:cNvPr id="39" name="円/楕円 38"/>
          <p:cNvSpPr/>
          <p:nvPr/>
        </p:nvSpPr>
        <p:spPr>
          <a:xfrm>
            <a:off x="9410700" y="4000500"/>
            <a:ext cx="1397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495184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355600"/>
                <a:ext cx="11158476" cy="820721"/>
              </a:xfrm>
            </p:spPr>
            <p:txBody>
              <a:bodyPr>
                <a:normAutofit/>
              </a:bodyPr>
              <a:lstStyle/>
              <a:p>
                <a:pPr marL="0" indent="0" algn="ctr">
                  <a:lnSpc>
                    <a:spcPct val="100000"/>
                  </a:lnSpc>
                  <a:spcBef>
                    <a:spcPts val="600"/>
                  </a:spcBef>
                  <a:buNone/>
                </a:pPr>
                <a:r>
                  <a:rPr lang="ja-JP" altLang="en-US" sz="3200" dirty="0" smtClean="0"/>
                  <a:t>直線を </a:t>
                </a:r>
                <a:r>
                  <a:rPr lang="en-US" altLang="ja-JP" sz="3200" dirty="0" smtClean="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smtClean="0"/>
                  <a:t>』</a:t>
                </a:r>
                <a:r>
                  <a:rPr lang="ja-JP" altLang="en-US" sz="3200" dirty="0" smtClean="0"/>
                  <a:t>と表すと</a:t>
                </a:r>
                <a:r>
                  <a:rPr lang="en-US" altLang="ja-JP" sz="3200" dirty="0" smtClean="0"/>
                  <a:t>…</a:t>
                </a:r>
                <a:endParaRPr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355600"/>
                <a:ext cx="11158476" cy="820721"/>
              </a:xfrm>
              <a:blipFill rotWithShape="0">
                <a:blip r:embed="rId3"/>
                <a:stretch>
                  <a:fillRect t="-8889"/>
                </a:stretch>
              </a:blipFill>
            </p:spPr>
            <p:txBody>
              <a:bodyPr/>
              <a:lstStyle/>
              <a:p>
                <a:r>
                  <a:rPr lang="ja-JP" altLang="en-US">
                    <a:noFill/>
                  </a:rPr>
                  <a:t> </a:t>
                </a:r>
              </a:p>
            </p:txBody>
          </p:sp>
        </mc:Fallback>
      </mc:AlternateContent>
      <p:grpSp>
        <p:nvGrpSpPr>
          <p:cNvPr id="20" name="グループ化 19"/>
          <p:cNvGrpSpPr/>
          <p:nvPr/>
        </p:nvGrpSpPr>
        <p:grpSpPr>
          <a:xfrm>
            <a:off x="271848" y="1896763"/>
            <a:ext cx="4331042" cy="4331042"/>
            <a:chOff x="-2187147" y="2032687"/>
            <a:chExt cx="1668162" cy="1668162"/>
          </a:xfrm>
        </p:grpSpPr>
        <p:grpSp>
          <p:nvGrpSpPr>
            <p:cNvPr id="21" name="グループ化 20"/>
            <p:cNvGrpSpPr/>
            <p:nvPr/>
          </p:nvGrpSpPr>
          <p:grpSpPr>
            <a:xfrm>
              <a:off x="-2187147" y="2032687"/>
              <a:ext cx="1668162" cy="1668162"/>
              <a:chOff x="-2174790" y="2014152"/>
              <a:chExt cx="1668162" cy="1668162"/>
            </a:xfrm>
          </p:grpSpPr>
          <p:cxnSp>
            <p:nvCxnSpPr>
              <p:cNvPr id="40" name="直線コネクタ 3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rot="20700000">
              <a:off x="-2187147" y="2032687"/>
              <a:ext cx="1668162" cy="1668162"/>
              <a:chOff x="-2174790" y="2014152"/>
              <a:chExt cx="1668162" cy="1668162"/>
            </a:xfrm>
          </p:grpSpPr>
          <p:cxnSp>
            <p:nvCxnSpPr>
              <p:cNvPr id="36" name="直線コネクタ 3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rot="900000">
              <a:off x="-2187147" y="2032687"/>
              <a:ext cx="1668162" cy="1668162"/>
              <a:chOff x="-2174790" y="2014152"/>
              <a:chExt cx="1668162" cy="1668162"/>
            </a:xfrm>
          </p:grpSpPr>
          <p:cxnSp>
            <p:nvCxnSpPr>
              <p:cNvPr id="26" name="直線コネクタ 2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44" name="直線矢印コネクタ 43"/>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正方形/長方形 46"/>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右矢印 51"/>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3" name="正方形/長方形 52"/>
              <p:cNvSpPr/>
              <p:nvPr/>
            </p:nvSpPr>
            <p:spPr>
              <a:xfrm>
                <a:off x="894136" y="1495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通る直線群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894136" y="1495362"/>
                <a:ext cx="3840795" cy="523220"/>
              </a:xfrm>
              <a:prstGeom prst="rect">
                <a:avLst/>
              </a:prstGeom>
              <a:blipFill rotWithShape="0">
                <a:blip r:embed="rId4"/>
                <a:stretch>
                  <a:fillRect l="-3333" t="-9302"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881224" y="4155106"/>
                <a:ext cx="2757486" cy="1554272"/>
              </a:xfrm>
              <a:prstGeom prst="rect">
                <a:avLst/>
              </a:prstGeom>
            </p:spPr>
            <p:txBody>
              <a:bodyPr wrap="none">
                <a:spAutoFit/>
              </a:bodyPr>
              <a:lstStyle/>
              <a:p>
                <a:pPr>
                  <a:spcBef>
                    <a:spcPts val="600"/>
                  </a:spcBef>
                </a:pP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b="0" i="1" dirty="0" smtClean="0">
                        <a:latin typeface="Cambria Math" panose="02040503050406030204" pitchFamily="18" charset="0"/>
                        <a:cs typeface="Times New Roman" panose="02020603050405020304" pitchFamily="18" charset="0"/>
                      </a:rPr>
                      <m:t>𝜃</m:t>
                    </m:r>
                  </m:oMath>
                </a14:m>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空間では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=2</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cos</m:t>
                        </m:r>
                      </m:fName>
                      <m:e>
                        <m:r>
                          <a:rPr lang="en-US" altLang="ja-JP" sz="2000" i="1" dirty="0">
                            <a:latin typeface="Cambria Math" panose="02040503050406030204" pitchFamily="18" charset="0"/>
                            <a:cs typeface="Times New Roman" panose="02020603050405020304" pitchFamily="18" charset="0"/>
                          </a:rPr>
                          <m:t>𝜃</m:t>
                        </m:r>
                      </m:e>
                    </m:func>
                    <m:r>
                      <a:rPr lang="en-US" altLang="ja-JP" sz="2000" i="1" dirty="0">
                        <a:latin typeface="Cambria Math" panose="02040503050406030204" pitchFamily="18" charset="0"/>
                        <a:cs typeface="Times New Roman" panose="02020603050405020304" pitchFamily="18" charset="0"/>
                      </a:rPr>
                      <m:t>+</m:t>
                    </m:r>
                    <m:r>
                      <a:rPr lang="en-US" altLang="ja-JP" sz="2000" b="0" i="1" dirty="0" smtClean="0">
                        <a:latin typeface="Cambria Math" panose="02040503050406030204" pitchFamily="18" charset="0"/>
                        <a:cs typeface="Times New Roman" panose="02020603050405020304" pitchFamily="18" charset="0"/>
                      </a:rPr>
                      <m:t>3</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sin</m:t>
                        </m:r>
                      </m:fName>
                      <m:e>
                        <m:r>
                          <a:rPr lang="en-US" altLang="ja-JP" sz="2000" i="1" dirty="0">
                            <a:latin typeface="Cambria Math" panose="02040503050406030204" pitchFamily="18" charset="0"/>
                            <a:cs typeface="Times New Roman" panose="02020603050405020304" pitchFamily="18" charset="0"/>
                          </a:rPr>
                          <m:t>𝜃</m:t>
                        </m:r>
                      </m:e>
                    </m:func>
                  </m:oMath>
                </a14:m>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という正弦波になる</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4881224" y="4155106"/>
                <a:ext cx="2757486" cy="1554272"/>
              </a:xfrm>
              <a:prstGeom prst="rect">
                <a:avLst/>
              </a:prstGeom>
              <a:blipFill rotWithShape="0">
                <a:blip r:embed="rId5"/>
                <a:stretch>
                  <a:fillRect l="-2434" t="-3529" b="-6275"/>
                </a:stretch>
              </a:blipFill>
            </p:spPr>
            <p:txBody>
              <a:bodyPr/>
              <a:lstStyle/>
              <a:p>
                <a:r>
                  <a:rPr lang="ja-JP" altLang="en-US">
                    <a:noFill/>
                  </a:rPr>
                  <a:t> </a:t>
                </a:r>
              </a:p>
            </p:txBody>
          </p:sp>
        </mc:Fallback>
      </mc:AlternateContent>
      <p:sp>
        <p:nvSpPr>
          <p:cNvPr id="55" name="正方形/長方形 54"/>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57" name="円/楕円 56"/>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正方形/長方形 57"/>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正方形/長方形 58"/>
              <p:cNvSpPr/>
              <p:nvPr/>
            </p:nvSpPr>
            <p:spPr>
              <a:xfrm>
                <a:off x="8095036" y="1177862"/>
                <a:ext cx="3707553" cy="1031051"/>
              </a:xfrm>
              <a:prstGeom prst="rect">
                <a:avLst/>
              </a:prstGeom>
            </p:spPr>
            <p:txBody>
              <a:bodyPr wrap="none">
                <a:spAutoFit/>
              </a:bodyPr>
              <a:lstStyle/>
              <a:p>
                <a:pPr>
                  <a:spcBef>
                    <a:spcPts val="600"/>
                  </a:spcBef>
                </a:pPr>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𝜌</m:t>
                    </m:r>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cos</m:t>
                        </m:r>
                      </m:fName>
                      <m:e>
                        <m:r>
                          <a:rPr lang="en-US" altLang="ja-JP" sz="2800" i="1" dirty="0">
                            <a:latin typeface="Cambria Math" panose="02040503050406030204" pitchFamily="18" charset="0"/>
                            <a:cs typeface="Times New Roman" panose="02020603050405020304" pitchFamily="18" charset="0"/>
                          </a:rPr>
                          <m:t>𝜃</m:t>
                        </m:r>
                      </m:e>
                    </m:func>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sin</m:t>
                        </m:r>
                      </m:fName>
                      <m:e>
                        <m:r>
                          <a:rPr lang="en-US" altLang="ja-JP" sz="2800" i="1" dirty="0">
                            <a:latin typeface="Cambria Math" panose="02040503050406030204" pitchFamily="18" charset="0"/>
                            <a:cs typeface="Times New Roman" panose="02020603050405020304" pitchFamily="18" charset="0"/>
                          </a:rPr>
                          <m:t>𝜃</m:t>
                        </m:r>
                      </m:e>
                    </m:func>
                  </m:oMath>
                </a14:m>
                <a:r>
                  <a:rPr lang="en-US" altLang="ja-JP" sz="2800" dirty="0" smtClean="0">
                    <a:latin typeface="Times New Roman" panose="02020603050405020304" pitchFamily="18" charset="0"/>
                    <a:cs typeface="Times New Roman" panose="02020603050405020304" pitchFamily="18" charset="0"/>
                  </a:rPr>
                  <a:t> </a:t>
                </a:r>
              </a:p>
              <a:p>
                <a:pPr>
                  <a:spcBef>
                    <a:spcPts val="600"/>
                  </a:spcBef>
                </a:pPr>
                <a:r>
                  <a:rPr lang="en-US" altLang="ja-JP" sz="2800" dirty="0" smtClean="0">
                    <a:cs typeface="Times New Roman" panose="02020603050405020304" pitchFamily="18" charset="0"/>
                  </a:rPr>
                  <a:t>    </a:t>
                </a:r>
                <a14:m>
                  <m:oMath xmlns:m="http://schemas.openxmlformats.org/officeDocument/2006/math">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𝐴</m:t>
                    </m:r>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b="0" i="0" dirty="0" smtClean="0">
                            <a:latin typeface="Cambria Math" panose="02040503050406030204" pitchFamily="18" charset="0"/>
                            <a:cs typeface="Times New Roman" panose="02020603050405020304" pitchFamily="18" charset="0"/>
                          </a:rPr>
                          <m:t>sin</m:t>
                        </m:r>
                      </m:fName>
                      <m:e>
                        <m:d>
                          <m:dPr>
                            <m:ctrlPr>
                              <a:rPr lang="en-US" altLang="ja-JP" sz="2800" b="0" i="1" dirty="0" smtClean="0">
                                <a:latin typeface="Cambria Math" panose="02040503050406030204" pitchFamily="18" charset="0"/>
                                <a:cs typeface="Times New Roman" panose="02020603050405020304" pitchFamily="18" charset="0"/>
                              </a:rPr>
                            </m:ctrlPr>
                          </m:dPr>
                          <m:e>
                            <m:r>
                              <a:rPr lang="en-US" altLang="ja-JP" sz="2800" i="1" dirty="0">
                                <a:latin typeface="Cambria Math" panose="02040503050406030204" pitchFamily="18" charset="0"/>
                                <a:cs typeface="Times New Roman" panose="02020603050405020304" pitchFamily="18" charset="0"/>
                              </a:rPr>
                              <m:t>𝜃</m:t>
                            </m:r>
                            <m:r>
                              <a:rPr lang="en-US" altLang="ja-JP" sz="2800" i="1" dirty="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𝛼</m:t>
                            </m:r>
                          </m:e>
                        </m:d>
                      </m:e>
                    </m:func>
                  </m:oMath>
                </a14:m>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8095036" y="1177862"/>
                <a:ext cx="3707553" cy="1031051"/>
              </a:xfrm>
              <a:prstGeom prst="rect">
                <a:avLst/>
              </a:prstGeom>
              <a:blipFill rotWithShape="0">
                <a:blip r:embed="rId7"/>
                <a:stretch>
                  <a:fillRect/>
                </a:stretch>
              </a:blipFill>
            </p:spPr>
            <p:txBody>
              <a:bodyPr/>
              <a:lstStyle/>
              <a:p>
                <a:r>
                  <a:rPr lang="ja-JP" altLang="en-US">
                    <a:noFill/>
                  </a:rPr>
                  <a:t> </a:t>
                </a:r>
              </a:p>
            </p:txBody>
          </p:sp>
        </mc:Fallback>
      </mc:AlternateContent>
      <p:cxnSp>
        <p:nvCxnSpPr>
          <p:cNvPr id="70" name="直線矢印コネクタ 69"/>
          <p:cNvCxnSpPr/>
          <p:nvPr/>
        </p:nvCxnSpPr>
        <p:spPr>
          <a:xfrm>
            <a:off x="7937500" y="4574419"/>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V="1">
            <a:off x="8160142" y="29653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正方形/長方形 71"/>
              <p:cNvSpPr/>
              <p:nvPr/>
            </p:nvSpPr>
            <p:spPr>
              <a:xfrm>
                <a:off x="11547730" y="45905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11547730" y="4590534"/>
                <a:ext cx="435760" cy="46166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7765085" y="269823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7765085" y="2698234"/>
                <a:ext cx="472758"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75" name="フリーフォーム 74"/>
          <p:cNvSpPr/>
          <p:nvPr/>
        </p:nvSpPr>
        <p:spPr>
          <a:xfrm>
            <a:off x="7751618" y="3699163"/>
            <a:ext cx="4031672" cy="1136072"/>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84409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6881" y="365126"/>
            <a:ext cx="5563219" cy="733270"/>
          </a:xfrm>
        </p:spPr>
        <p:txBody>
          <a:bodyPr/>
          <a:lstStyle/>
          <a:p>
            <a:r>
              <a:rPr kumimoji="1" lang="en-US" altLang="ja-JP" dirty="0" smtClean="0"/>
              <a:t>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316882" y="1343722"/>
            <a:ext cx="5495340" cy="5296829"/>
          </a:xfrm>
        </p:spPr>
        <p:txBody>
          <a:bodyPr>
            <a:normAutofit/>
          </a:bodyPr>
          <a:lstStyle/>
          <a:p>
            <a:pPr marL="0" indent="0">
              <a:lnSpc>
                <a:spcPct val="100000"/>
              </a:lnSpc>
              <a:spcBef>
                <a:spcPts val="600"/>
              </a:spcBef>
              <a:spcAft>
                <a:spcPts val="600"/>
              </a:spcAft>
              <a:buNone/>
            </a:pPr>
            <a:r>
              <a:rPr kumimoji="1" lang="ja-JP" altLang="en-US" sz="2400" dirty="0" smtClean="0"/>
              <a:t>入力 </a:t>
            </a:r>
            <a:r>
              <a:rPr kumimoji="1" lang="en-US" altLang="ja-JP" sz="2400" dirty="0" smtClean="0"/>
              <a:t>: </a:t>
            </a:r>
            <a:r>
              <a:rPr kumimoji="1" lang="ja-JP" altLang="en-US" sz="2400" dirty="0" smtClean="0"/>
              <a:t>画像</a:t>
            </a:r>
            <a:endParaRPr kumimoji="1" lang="en-US" altLang="ja-JP" sz="2400" dirty="0" smtClean="0"/>
          </a:p>
          <a:p>
            <a:pPr marL="0" indent="0">
              <a:lnSpc>
                <a:spcPct val="100000"/>
              </a:lnSpc>
              <a:spcBef>
                <a:spcPts val="600"/>
              </a:spcBef>
              <a:spcAft>
                <a:spcPts val="600"/>
              </a:spcAft>
              <a:buNone/>
            </a:pPr>
            <a:r>
              <a:rPr lang="ja-JP" altLang="en-US" sz="2400" dirty="0" smtClean="0"/>
              <a:t>出力</a:t>
            </a:r>
            <a:r>
              <a:rPr lang="en-US" altLang="ja-JP" sz="2400" dirty="0"/>
              <a:t> </a:t>
            </a:r>
            <a:r>
              <a:rPr lang="en-US" altLang="ja-JP" sz="2400" dirty="0" smtClean="0"/>
              <a:t>: </a:t>
            </a:r>
            <a:r>
              <a:rPr lang="ja-JP" altLang="en-US" sz="2400" dirty="0" smtClean="0"/>
              <a:t>エッジを通る直線群</a:t>
            </a:r>
            <a:endParaRPr lang="en-US" altLang="ja-JP" sz="2400" dirty="0" smtClean="0"/>
          </a:p>
          <a:p>
            <a:pPr marL="457200" indent="-457200">
              <a:lnSpc>
                <a:spcPct val="100000"/>
              </a:lnSpc>
              <a:spcBef>
                <a:spcPts val="600"/>
              </a:spcBef>
              <a:spcAft>
                <a:spcPts val="600"/>
              </a:spcAft>
              <a:buAutoNum type="arabicPeriod"/>
            </a:pPr>
            <a:r>
              <a:rPr kumimoji="1" lang="ja-JP" altLang="en-US" sz="2400" dirty="0" smtClean="0"/>
              <a:t>画像をエッジ画像へ変換</a:t>
            </a:r>
            <a:endParaRPr kumimoji="1" lang="en-US" altLang="ja-JP" sz="2400" dirty="0" smtClean="0"/>
          </a:p>
          <a:p>
            <a:pPr marL="457200" indent="-457200">
              <a:lnSpc>
                <a:spcPct val="100000"/>
              </a:lnSpc>
              <a:spcBef>
                <a:spcPts val="600"/>
              </a:spcBef>
              <a:spcAft>
                <a:spcPts val="600"/>
              </a:spcAft>
              <a:buAutoNum type="arabicPeriod"/>
            </a:pPr>
            <a:r>
              <a:rPr lang="ja-JP" altLang="en-US" sz="2400" dirty="0"/>
              <a:t>全</a:t>
            </a:r>
            <a:r>
              <a:rPr lang="ja-JP" altLang="en-US" sz="2400" dirty="0" smtClean="0"/>
              <a:t>て</a:t>
            </a:r>
            <a:r>
              <a:rPr lang="ja-JP" altLang="en-US" sz="2400" dirty="0"/>
              <a:t>の</a:t>
            </a:r>
            <a:r>
              <a:rPr lang="ja-JP" altLang="en-US" sz="2400" dirty="0" smtClean="0"/>
              <a:t>エッジ画素について</a:t>
            </a:r>
            <a:r>
              <a:rPr lang="en-US" altLang="ja-JP" sz="2400" dirty="0" smtClean="0"/>
              <a:t>…</a:t>
            </a:r>
          </a:p>
          <a:p>
            <a:pPr lvl="1">
              <a:lnSpc>
                <a:spcPct val="100000"/>
              </a:lnSpc>
              <a:spcBef>
                <a:spcPts val="600"/>
              </a:spcBef>
              <a:spcAft>
                <a:spcPts val="600"/>
              </a:spcAft>
            </a:pPr>
            <a:r>
              <a:rPr kumimoji="1" lang="ja-JP" altLang="en-US" sz="1800" dirty="0" smtClean="0"/>
              <a:t>エッジ画素を通る直線群は</a:t>
            </a:r>
            <a:r>
              <a:rPr lang="en-US" altLang="ja-JP" sz="1800" i="1" dirty="0" err="1" smtClean="0"/>
              <a:t>ρ</a:t>
            </a:r>
            <a:r>
              <a:rPr lang="en-US" altLang="ja-JP" sz="1800" i="1" dirty="0" err="1"/>
              <a:t>θ</a:t>
            </a:r>
            <a:r>
              <a:rPr kumimoji="1" lang="ja-JP" altLang="en-US" sz="1800" dirty="0" smtClean="0"/>
              <a:t>空間で正弦波に</a:t>
            </a:r>
            <a:endParaRPr kumimoji="1" lang="en-US" altLang="ja-JP" sz="1800" dirty="0" smtClean="0"/>
          </a:p>
          <a:p>
            <a:pPr lvl="1">
              <a:lnSpc>
                <a:spcPct val="100000"/>
              </a:lnSpc>
              <a:spcBef>
                <a:spcPts val="600"/>
              </a:spcBef>
              <a:spcAft>
                <a:spcPts val="600"/>
              </a:spcAft>
            </a:pPr>
            <a:r>
              <a:rPr lang="en-US" altLang="ja-JP" sz="1800" i="1" dirty="0" err="1"/>
              <a:t>ρθ</a:t>
            </a:r>
            <a:r>
              <a:rPr lang="ja-JP" altLang="en-US" sz="1800" dirty="0"/>
              <a:t>空間</a:t>
            </a:r>
            <a:r>
              <a:rPr lang="ja-JP" altLang="en-US" sz="1800" dirty="0" smtClean="0"/>
              <a:t>を小さなセルに分割し、その正弦波上のセルの値を</a:t>
            </a:r>
            <a:r>
              <a:rPr lang="en-US" altLang="ja-JP" sz="1800" dirty="0" smtClean="0"/>
              <a:t>1</a:t>
            </a:r>
            <a:r>
              <a:rPr lang="ja-JP" altLang="en-US" sz="1800" dirty="0"/>
              <a:t>プラス</a:t>
            </a:r>
            <a:r>
              <a:rPr lang="ja-JP" altLang="en-US" sz="1800" dirty="0" smtClean="0"/>
              <a:t>する（</a:t>
            </a:r>
            <a:r>
              <a:rPr lang="ja-JP" altLang="en-US" sz="1800" b="1" dirty="0" smtClean="0">
                <a:solidFill>
                  <a:srgbClr val="FF0000"/>
                </a:solidFill>
              </a:rPr>
              <a:t>投票</a:t>
            </a:r>
            <a:r>
              <a:rPr lang="ja-JP" altLang="en-US" sz="1800" dirty="0" smtClean="0"/>
              <a:t>）</a:t>
            </a:r>
            <a:endParaRPr kumimoji="1" lang="en-US" altLang="ja-JP" sz="2000" dirty="0" smtClean="0"/>
          </a:p>
          <a:p>
            <a:pPr marL="457200" indent="-457200">
              <a:lnSpc>
                <a:spcPct val="100000"/>
              </a:lnSpc>
              <a:spcBef>
                <a:spcPts val="600"/>
              </a:spcBef>
              <a:spcAft>
                <a:spcPts val="600"/>
              </a:spcAft>
              <a:buAutoNum type="arabicPeriod"/>
            </a:pPr>
            <a:r>
              <a:rPr lang="ja-JP" altLang="en-US" sz="2400" dirty="0" smtClean="0"/>
              <a:t>閾値より大きな</a:t>
            </a:r>
            <a:r>
              <a:rPr lang="en-US" altLang="ja-JP" sz="2400" i="1" dirty="0" err="1"/>
              <a:t>ρθ</a:t>
            </a:r>
            <a:r>
              <a:rPr lang="ja-JP" altLang="en-US" sz="2400" dirty="0" smtClean="0"/>
              <a:t>空間のセルを検索し，そのセルの現す直線を出力</a:t>
            </a:r>
            <a:endParaRPr lang="en-US" altLang="ja-JP" sz="2400" dirty="0" smtClean="0"/>
          </a:p>
          <a:p>
            <a:pPr lvl="1">
              <a:lnSpc>
                <a:spcPct val="100000"/>
              </a:lnSpc>
              <a:spcBef>
                <a:spcPts val="600"/>
              </a:spcBef>
              <a:spcAft>
                <a:spcPts val="600"/>
              </a:spcAft>
            </a:pPr>
            <a:r>
              <a:rPr kumimoji="1" lang="ja-JP" altLang="en-US" sz="2000" dirty="0"/>
              <a:t>直線</a:t>
            </a:r>
            <a:r>
              <a:rPr kumimoji="1" lang="ja-JP" altLang="en-US" sz="2000" dirty="0" smtClean="0"/>
              <a:t>は複数</a:t>
            </a:r>
            <a:r>
              <a:rPr kumimoji="1" lang="ja-JP" altLang="en-US" sz="2000" dirty="0"/>
              <a:t>発見</a:t>
            </a:r>
            <a:r>
              <a:rPr kumimoji="1" lang="ja-JP" altLang="en-US" sz="2000" dirty="0" smtClean="0"/>
              <a:t>される</a:t>
            </a:r>
            <a:endParaRPr kumimoji="1" lang="en-US" altLang="ja-JP" sz="2000" dirty="0" smtClean="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flipV="1">
            <a:off x="10102850" y="3962400"/>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正方形/長方形 74"/>
              <p:cNvSpPr/>
              <p:nvPr/>
            </p:nvSpPr>
            <p:spPr>
              <a:xfrm>
                <a:off x="11822915" y="1149350"/>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5" name="正方形/長方形 74"/>
              <p:cNvSpPr>
                <a:spLocks noRot="1" noChangeAspect="1" noMove="1" noResize="1" noEditPoints="1" noAdjustHandles="1" noChangeArrowheads="1" noChangeShapeType="1" noTextEdit="1"/>
              </p:cNvSpPr>
              <p:nvPr/>
            </p:nvSpPr>
            <p:spPr>
              <a:xfrm>
                <a:off x="11822915" y="1149350"/>
                <a:ext cx="435760" cy="46166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8536610" y="0"/>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6" name="正方形/長方形 75"/>
              <p:cNvSpPr>
                <a:spLocks noRot="1" noChangeAspect="1" noMove="1" noResize="1" noEditPoints="1" noAdjustHandles="1" noChangeArrowheads="1" noChangeShapeType="1" noTextEdit="1"/>
              </p:cNvSpPr>
              <p:nvPr/>
            </p:nvSpPr>
            <p:spPr>
              <a:xfrm>
                <a:off x="8536610" y="0"/>
                <a:ext cx="472758" cy="523220"/>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1" name="グループ化 10"/>
          <p:cNvGrpSpPr/>
          <p:nvPr/>
        </p:nvGrpSpPr>
        <p:grpSpPr>
          <a:xfrm>
            <a:off x="8741842" y="262150"/>
            <a:ext cx="3219857" cy="2476073"/>
            <a:chOff x="8775700" y="267127"/>
            <a:chExt cx="3937000" cy="3027557"/>
          </a:xfrm>
        </p:grpSpPr>
        <p:cxnSp>
          <p:nvCxnSpPr>
            <p:cNvPr id="73" name="直線矢印コネクタ 72"/>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3" name="フリーフォーム 92"/>
          <p:cNvSpPr/>
          <p:nvPr/>
        </p:nvSpPr>
        <p:spPr>
          <a:xfrm flipV="1">
            <a:off x="6471654" y="4378953"/>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4" name="正方形/長方形 93"/>
              <p:cNvSpPr/>
              <p:nvPr/>
            </p:nvSpPr>
            <p:spPr>
              <a:xfrm>
                <a:off x="9531660" y="4701846"/>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9531660" y="4701846"/>
                <a:ext cx="435760" cy="461665"/>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6245355" y="3552496"/>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6245355" y="3552496"/>
                <a:ext cx="472758" cy="523220"/>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101" name="グループ化 100"/>
          <p:cNvGrpSpPr/>
          <p:nvPr/>
        </p:nvGrpSpPr>
        <p:grpSpPr>
          <a:xfrm>
            <a:off x="6450587" y="3814646"/>
            <a:ext cx="3219857" cy="2476073"/>
            <a:chOff x="8775700" y="267127"/>
            <a:chExt cx="3937000" cy="3027557"/>
          </a:xfrm>
        </p:grpSpPr>
        <p:cxnSp>
          <p:nvCxnSpPr>
            <p:cNvPr id="102" name="直線矢印コネクタ 101"/>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3" name="フリーフォーム 112"/>
          <p:cNvSpPr/>
          <p:nvPr/>
        </p:nvSpPr>
        <p:spPr>
          <a:xfrm flipV="1">
            <a:off x="6193130" y="3921753"/>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フリーフォーム 113"/>
          <p:cNvSpPr/>
          <p:nvPr/>
        </p:nvSpPr>
        <p:spPr>
          <a:xfrm flipV="1">
            <a:off x="6366551" y="4340224"/>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フリーフォーム 114"/>
          <p:cNvSpPr/>
          <p:nvPr/>
        </p:nvSpPr>
        <p:spPr>
          <a:xfrm flipV="1">
            <a:off x="6067006" y="3501337"/>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p:cNvSpPr/>
          <p:nvPr/>
        </p:nvSpPr>
        <p:spPr>
          <a:xfrm>
            <a:off x="7647132" y="4634346"/>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楕円 116"/>
          <p:cNvSpPr/>
          <p:nvPr/>
        </p:nvSpPr>
        <p:spPr>
          <a:xfrm>
            <a:off x="9103591" y="4368223"/>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フリーフォーム 120"/>
          <p:cNvSpPr/>
          <p:nvPr/>
        </p:nvSpPr>
        <p:spPr>
          <a:xfrm>
            <a:off x="8599343" y="6000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フリーフォーム 121"/>
          <p:cNvSpPr/>
          <p:nvPr/>
        </p:nvSpPr>
        <p:spPr>
          <a:xfrm>
            <a:off x="8662990" y="8429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フリーフォーム 122"/>
          <p:cNvSpPr/>
          <p:nvPr/>
        </p:nvSpPr>
        <p:spPr>
          <a:xfrm>
            <a:off x="8520113" y="1952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p:cNvSpPr/>
          <p:nvPr/>
        </p:nvSpPr>
        <p:spPr>
          <a:xfrm>
            <a:off x="8851755" y="10670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p:cNvSpPr/>
          <p:nvPr/>
        </p:nvSpPr>
        <p:spPr>
          <a:xfrm>
            <a:off x="6287943" y="41687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フリーフォーム 125"/>
          <p:cNvSpPr/>
          <p:nvPr/>
        </p:nvSpPr>
        <p:spPr>
          <a:xfrm>
            <a:off x="6351590" y="44116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フリーフォーム 126"/>
          <p:cNvSpPr/>
          <p:nvPr/>
        </p:nvSpPr>
        <p:spPr>
          <a:xfrm>
            <a:off x="6208713" y="37639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フリーフォーム 127"/>
          <p:cNvSpPr/>
          <p:nvPr/>
        </p:nvSpPr>
        <p:spPr>
          <a:xfrm>
            <a:off x="6540355" y="46357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8173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25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25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636" y="292390"/>
            <a:ext cx="10943401" cy="733270"/>
          </a:xfrm>
        </p:spPr>
        <p:txBody>
          <a:bodyPr>
            <a:normAutofit/>
          </a:bodyPr>
          <a:lstStyle/>
          <a:p>
            <a:r>
              <a:rPr kumimoji="1" lang="en-US" altLang="ja-JP" sz="3600" dirty="0" smtClean="0"/>
              <a:t>Hough</a:t>
            </a:r>
            <a:r>
              <a:rPr kumimoji="1" lang="ja-JP" altLang="en-US" sz="3600" dirty="0" smtClean="0"/>
              <a:t>変換で円を検出する</a:t>
            </a:r>
            <a:endParaRPr kumimoji="1" lang="ja-JP" altLang="en-US" sz="3600" dirty="0"/>
          </a:p>
        </p:txBody>
      </p:sp>
      <p:sp>
        <p:nvSpPr>
          <p:cNvPr id="3" name="コンテンツ プレースホルダー 2"/>
          <p:cNvSpPr>
            <a:spLocks noGrp="1"/>
          </p:cNvSpPr>
          <p:nvPr>
            <p:ph idx="1"/>
          </p:nvPr>
        </p:nvSpPr>
        <p:spPr>
          <a:xfrm>
            <a:off x="673636" y="1270986"/>
            <a:ext cx="10943401" cy="5296829"/>
          </a:xfrm>
        </p:spPr>
        <p:txBody>
          <a:bodyPr/>
          <a:lstStyle/>
          <a:p>
            <a:r>
              <a:rPr kumimoji="1" lang="ja-JP" altLang="en-US" dirty="0" smtClean="0"/>
              <a:t>直線と</a:t>
            </a:r>
            <a:r>
              <a:rPr lang="ja-JP" altLang="en-US" dirty="0" smtClean="0"/>
              <a:t>ほぼ</a:t>
            </a:r>
            <a:r>
              <a:rPr lang="ja-JP" altLang="en-US" dirty="0"/>
              <a:t>同</a:t>
            </a:r>
            <a:r>
              <a:rPr lang="ja-JP" altLang="en-US" dirty="0" smtClean="0"/>
              <a:t>じ</a:t>
            </a:r>
            <a:r>
              <a:rPr kumimoji="1" lang="ja-JP" altLang="en-US" dirty="0" smtClean="0"/>
              <a:t>方法で検出可能</a:t>
            </a:r>
            <a:endParaRPr kumimoji="1" lang="en-US" altLang="ja-JP" dirty="0" smtClean="0"/>
          </a:p>
          <a:p>
            <a:r>
              <a:rPr lang="ja-JP" altLang="en-US" dirty="0" smtClean="0"/>
              <a:t>各自考えてみてください</a:t>
            </a:r>
            <a:endParaRPr kumimoji="1" lang="en-US" altLang="ja-JP" dirty="0" smtClean="0"/>
          </a:p>
          <a:p>
            <a:endParaRPr lang="en-US" altLang="ja-JP" dirty="0"/>
          </a:p>
          <a:p>
            <a:endParaRPr kumimoji="1" lang="ja-JP" altLang="en-US" dirty="0"/>
          </a:p>
        </p:txBody>
      </p:sp>
    </p:spTree>
    <p:extLst>
      <p:ext uri="{BB962C8B-B14F-4D97-AF65-F5344CB8AC3E}">
        <p14:creationId xmlns:p14="http://schemas.microsoft.com/office/powerpoint/2010/main" val="32124891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5" y="554719"/>
            <a:ext cx="11129448" cy="733270"/>
          </a:xfrm>
        </p:spPr>
        <p:txBody>
          <a:bodyPr/>
          <a:lstStyle/>
          <a:p>
            <a:r>
              <a:rPr kumimoji="1" lang="ja-JP" altLang="en-US" dirty="0" smtClean="0"/>
              <a:t>まとめ </a:t>
            </a:r>
            <a:r>
              <a:rPr kumimoji="1" lang="en-US" altLang="ja-JP" dirty="0" smtClean="0"/>
              <a:t>: 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554552" y="1925201"/>
            <a:ext cx="7007391" cy="4171706"/>
          </a:xfrm>
        </p:spPr>
        <p:txBody>
          <a:bodyPr>
            <a:normAutofit/>
          </a:bodyPr>
          <a:lstStyle/>
          <a:p>
            <a:r>
              <a:rPr kumimoji="1" lang="ja-JP" altLang="en-US" sz="2400" dirty="0" smtClean="0"/>
              <a:t>画像中の直線や円を検出する</a:t>
            </a:r>
            <a:r>
              <a:rPr lang="ja-JP" altLang="en-US" sz="2400" dirty="0" smtClean="0"/>
              <a:t>手法</a:t>
            </a:r>
            <a:endParaRPr lang="en-US" altLang="ja-JP" sz="2400" dirty="0" smtClean="0"/>
          </a:p>
          <a:p>
            <a:pPr marL="0" indent="0">
              <a:buNone/>
            </a:pPr>
            <a:endParaRPr lang="en-US" altLang="ja-JP" sz="2400" dirty="0" smtClean="0"/>
          </a:p>
          <a:p>
            <a:pPr marL="0" indent="0">
              <a:buNone/>
            </a:pPr>
            <a:r>
              <a:rPr lang="en-US" altLang="ja-JP" sz="2400" dirty="0" smtClean="0"/>
              <a:t>0. </a:t>
            </a:r>
            <a:r>
              <a:rPr kumimoji="1" lang="ja-JP" altLang="en-US" sz="2400" dirty="0" smtClean="0"/>
              <a:t>直線</a:t>
            </a:r>
            <a:r>
              <a:rPr lang="ja-JP" altLang="en-US" sz="2400" dirty="0" smtClean="0"/>
              <a:t>（または円）を</a:t>
            </a:r>
            <a:r>
              <a:rPr lang="ja-JP" altLang="en-US" sz="2400" dirty="0"/>
              <a:t>数式で表現</a:t>
            </a:r>
            <a:r>
              <a:rPr lang="ja-JP" altLang="en-US" sz="2400" dirty="0" smtClean="0"/>
              <a:t>する</a:t>
            </a:r>
            <a:endParaRPr lang="en-US" altLang="ja-JP" sz="2400" dirty="0" smtClean="0"/>
          </a:p>
          <a:p>
            <a:pPr marL="0" indent="0">
              <a:buNone/>
            </a:pPr>
            <a:r>
              <a:rPr lang="en-US" altLang="ja-JP" sz="2400" dirty="0" smtClean="0"/>
              <a:t>1. </a:t>
            </a:r>
            <a:r>
              <a:rPr lang="ja-JP" altLang="en-US" sz="2400" dirty="0" smtClean="0"/>
              <a:t>入力画像からエッジ画像を計算</a:t>
            </a:r>
            <a:endParaRPr kumimoji="1" lang="en-US" altLang="ja-JP" sz="2400" dirty="0" smtClean="0"/>
          </a:p>
          <a:p>
            <a:pPr marL="0" indent="0">
              <a:buNone/>
            </a:pPr>
            <a:r>
              <a:rPr lang="en-US" altLang="ja-JP" sz="2400" dirty="0" smtClean="0"/>
              <a:t>2. </a:t>
            </a:r>
            <a:r>
              <a:rPr kumimoji="1" lang="ja-JP" altLang="en-US" sz="2400" dirty="0" smtClean="0"/>
              <a:t>全てのエッジ画素について</a:t>
            </a:r>
            <a:r>
              <a:rPr kumimoji="1" lang="en-US" altLang="ja-JP" sz="2400" dirty="0" smtClean="0"/>
              <a:t>…</a:t>
            </a:r>
          </a:p>
          <a:p>
            <a:pPr marL="0" indent="0">
              <a:buNone/>
            </a:pPr>
            <a:r>
              <a:rPr lang="en-US" altLang="ja-JP" sz="2000" dirty="0" smtClean="0"/>
              <a:t>	</a:t>
            </a:r>
            <a:r>
              <a:rPr lang="ja-JP" altLang="en-US" sz="2000" dirty="0" smtClean="0"/>
              <a:t>パラメータ空間の対応セルの値をプラス</a:t>
            </a:r>
            <a:r>
              <a:rPr lang="en-US" altLang="ja-JP" sz="2000" dirty="0" smtClean="0"/>
              <a:t>1</a:t>
            </a:r>
            <a:r>
              <a:rPr lang="ja-JP" altLang="en-US" sz="2000" dirty="0" smtClean="0"/>
              <a:t>する</a:t>
            </a:r>
            <a:endParaRPr lang="en-US" altLang="ja-JP" sz="2000" dirty="0" smtClean="0"/>
          </a:p>
          <a:p>
            <a:pPr marL="0" indent="0">
              <a:buNone/>
            </a:pPr>
            <a:r>
              <a:rPr lang="en-US" altLang="ja-JP" sz="2000" dirty="0"/>
              <a:t>	</a:t>
            </a:r>
            <a:r>
              <a:rPr lang="ja-JP" altLang="en-US" sz="2000" dirty="0" smtClean="0"/>
              <a:t>（直線検出なら</a:t>
            </a:r>
            <a:r>
              <a:rPr lang="en-US" altLang="ja-JP" sz="2000" dirty="0" err="1" smtClean="0"/>
              <a:t>ρθ</a:t>
            </a:r>
            <a:r>
              <a:rPr lang="ja-JP" altLang="en-US" sz="2000" dirty="0" smtClean="0"/>
              <a:t>空間の正弦波を考える）</a:t>
            </a:r>
            <a:endParaRPr lang="en-US" altLang="ja-JP" sz="2000" dirty="0" smtClean="0"/>
          </a:p>
          <a:p>
            <a:pPr marL="0" indent="0">
              <a:buNone/>
            </a:pPr>
            <a:r>
              <a:rPr lang="en-US" altLang="ja-JP" sz="2400" dirty="0" smtClean="0"/>
              <a:t>3. </a:t>
            </a:r>
            <a:r>
              <a:rPr lang="ja-JP" altLang="en-US" sz="2400" dirty="0" smtClean="0"/>
              <a:t>パラメータ空間において値の大きなセルを検索</a:t>
            </a:r>
            <a:endParaRPr lang="en-US" altLang="ja-JP" sz="2400" dirty="0" smtClean="0"/>
          </a:p>
          <a:p>
            <a:pPr marL="0" indent="0">
              <a:buNone/>
            </a:pPr>
            <a:r>
              <a:rPr lang="ja-JP" altLang="en-US" sz="2400" dirty="0"/>
              <a:t>　 </a:t>
            </a:r>
            <a:r>
              <a:rPr lang="ja-JP" altLang="en-US" sz="2400" dirty="0" smtClean="0"/>
              <a:t>そのセルが対応する直線を出力</a:t>
            </a:r>
            <a:endParaRPr lang="en-US" altLang="ja-JP" sz="2000" dirty="0"/>
          </a:p>
        </p:txBody>
      </p:sp>
      <p:pic>
        <p:nvPicPr>
          <p:cNvPr id="4" name="図 3"/>
          <p:cNvPicPr>
            <a:picLocks noChangeAspect="1"/>
          </p:cNvPicPr>
          <p:nvPr/>
        </p:nvPicPr>
        <p:blipFill rotWithShape="1">
          <a:blip r:embed="rId3"/>
          <a:srcRect t="56132" r="57944"/>
          <a:stretch/>
        </p:blipFill>
        <p:spPr>
          <a:xfrm>
            <a:off x="7040947" y="377871"/>
            <a:ext cx="1771650" cy="2522980"/>
          </a:xfrm>
          <a:prstGeom prst="rect">
            <a:avLst/>
          </a:prstGeom>
        </p:spPr>
      </p:pic>
      <p:sp>
        <p:nvSpPr>
          <p:cNvPr id="5" name="フリーフォーム 4"/>
          <p:cNvSpPr/>
          <p:nvPr/>
        </p:nvSpPr>
        <p:spPr>
          <a:xfrm flipV="1">
            <a:off x="8184340" y="4306381"/>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正方形/長方形 5"/>
              <p:cNvSpPr/>
              <p:nvPr/>
            </p:nvSpPr>
            <p:spPr>
              <a:xfrm>
                <a:off x="11244346" y="462927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11244346" y="4629274"/>
                <a:ext cx="435760" cy="46166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7958041" y="347992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958041" y="3479924"/>
                <a:ext cx="472758" cy="523220"/>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8" name="グループ化 7"/>
          <p:cNvGrpSpPr/>
          <p:nvPr/>
        </p:nvGrpSpPr>
        <p:grpSpPr>
          <a:xfrm>
            <a:off x="8163273" y="3742074"/>
            <a:ext cx="3219857" cy="2476073"/>
            <a:chOff x="8775700" y="267127"/>
            <a:chExt cx="3937000" cy="3027557"/>
          </a:xfrm>
        </p:grpSpPr>
        <p:cxnSp>
          <p:nvCxnSpPr>
            <p:cNvPr id="9" name="直線矢印コネクタ 8"/>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 name="フリーフォーム 10"/>
          <p:cNvSpPr/>
          <p:nvPr/>
        </p:nvSpPr>
        <p:spPr>
          <a:xfrm flipV="1">
            <a:off x="7905816" y="3849181"/>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flipV="1">
            <a:off x="8079237" y="4267652"/>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flipV="1">
            <a:off x="7779692" y="3428765"/>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8000629" y="4096201"/>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a:off x="8064276" y="4339090"/>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7921399" y="3691390"/>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8253041" y="4563201"/>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9359818" y="4561774"/>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10816277" y="4295651"/>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rotWithShape="1">
          <a:blip r:embed="rId6">
            <a:extLst>
              <a:ext uri="{28A0092B-C50C-407E-A947-70E740481C1C}">
                <a14:useLocalDpi xmlns:a14="http://schemas.microsoft.com/office/drawing/2010/main" val="0"/>
              </a:ext>
            </a:extLst>
          </a:blip>
          <a:srcRect t="55862" r="59604"/>
          <a:stretch/>
        </p:blipFill>
        <p:spPr>
          <a:xfrm>
            <a:off x="9918842" y="403159"/>
            <a:ext cx="1728971" cy="2519680"/>
          </a:xfrm>
          <a:prstGeom prst="rect">
            <a:avLst/>
          </a:prstGeom>
        </p:spPr>
      </p:pic>
      <p:cxnSp>
        <p:nvCxnSpPr>
          <p:cNvPr id="21" name="直線コネクタ 20"/>
          <p:cNvCxnSpPr/>
          <p:nvPr/>
        </p:nvCxnSpPr>
        <p:spPr>
          <a:xfrm>
            <a:off x="9919154" y="1535793"/>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0030279" y="449943"/>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右矢印 22"/>
          <p:cNvSpPr/>
          <p:nvPr/>
        </p:nvSpPr>
        <p:spPr>
          <a:xfrm rot="3943760">
            <a:off x="7582319" y="3046495"/>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17307617">
            <a:off x="10739176" y="3053752"/>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747292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2506" y="5694363"/>
            <a:ext cx="8403257" cy="733270"/>
          </a:xfrm>
        </p:spPr>
        <p:txBody>
          <a:bodyPr>
            <a:normAutofit/>
          </a:bodyPr>
          <a:lstStyle/>
          <a:p>
            <a:pPr algn="r"/>
            <a:r>
              <a:rPr lang="ja-JP" altLang="en-US" sz="3600" smtClean="0"/>
              <a:t>ガウシアンフィルタの性質</a:t>
            </a:r>
            <a:endParaRPr kumimoji="1" lang="ja-JP" altLang="en-US" sz="3600" dirty="0"/>
          </a:p>
        </p:txBody>
      </p:sp>
    </p:spTree>
    <p:extLst>
      <p:ext uri="{BB962C8B-B14F-4D97-AF65-F5344CB8AC3E}">
        <p14:creationId xmlns:p14="http://schemas.microsoft.com/office/powerpoint/2010/main" val="29639471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8614" y="148518"/>
            <a:ext cx="11071390" cy="733270"/>
          </a:xfrm>
        </p:spPr>
        <p:txBody>
          <a:bodyPr/>
          <a:lstStyle/>
          <a:p>
            <a:r>
              <a:rPr kumimoji="1" lang="ja-JP" altLang="en-US" dirty="0" smtClean="0"/>
              <a:t>線形フィルタとは</a:t>
            </a:r>
            <a:r>
              <a:rPr lang="ja-JP" altLang="en-US" dirty="0" smtClean="0"/>
              <a:t>（</a:t>
            </a:r>
            <a:r>
              <a:rPr lang="en-US" altLang="ja-JP" dirty="0" smtClean="0"/>
              <a:t>convolution</a:t>
            </a:r>
            <a:r>
              <a:rPr kumimoji="1" lang="ja-JP" altLang="en-US" dirty="0" smtClean="0"/>
              <a:t>）</a:t>
            </a:r>
            <a:endParaRPr kumimoji="1" lang="ja-JP" altLang="en-US" dirty="0"/>
          </a:p>
        </p:txBody>
      </p:sp>
      <mc:AlternateContent xmlns:mc="http://schemas.openxmlformats.org/markup-compatibility/2006" xmlns:a14="http://schemas.microsoft.com/office/drawing/2010/main">
        <mc:Choice Requires="a14">
          <p:sp>
            <p:nvSpPr>
              <p:cNvPr id="39" name="テキスト ボックス 38"/>
              <p:cNvSpPr txBox="1"/>
              <p:nvPr/>
            </p:nvSpPr>
            <p:spPr>
              <a:xfrm>
                <a:off x="698614" y="1468138"/>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468138"/>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044773"/>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370615"/>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370615"/>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044773"/>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p:grpSp>
        <p:nvGrpSpPr>
          <p:cNvPr id="43" name="グループ化 42"/>
          <p:cNvGrpSpPr/>
          <p:nvPr/>
        </p:nvGrpSpPr>
        <p:grpSpPr>
          <a:xfrm>
            <a:off x="891028" y="4513874"/>
            <a:ext cx="5444557" cy="359450"/>
            <a:chOff x="481263" y="2146434"/>
            <a:chExt cx="5300689" cy="349952"/>
          </a:xfrm>
          <a:solidFill>
            <a:schemeClr val="accent4">
              <a:lumMod val="20000"/>
              <a:lumOff val="80000"/>
            </a:schemeClr>
          </a:solidFill>
        </p:grpSpPr>
        <p:sp>
          <p:nvSpPr>
            <p:cNvPr id="44" name="正方形/長方形 43"/>
            <p:cNvSpPr/>
            <p:nvPr/>
          </p:nvSpPr>
          <p:spPr>
            <a:xfrm>
              <a:off x="48126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33</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83517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189077"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42984"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896891"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26</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250798"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260470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295861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331251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366642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94</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401637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437028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472418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5078096"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543200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891028" y="6242904"/>
            <a:ext cx="5444557" cy="359450"/>
            <a:chOff x="481263" y="2146434"/>
            <a:chExt cx="5300689" cy="349952"/>
          </a:xfrm>
        </p:grpSpPr>
        <p:sp>
          <p:nvSpPr>
            <p:cNvPr id="60" name="正方形/長方形 59"/>
            <p:cNvSpPr/>
            <p:nvPr/>
          </p:nvSpPr>
          <p:spPr>
            <a:xfrm>
              <a:off x="48126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83517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1189077"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542984"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896891"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2250798"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60470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95861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331251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366642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401637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437028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72418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78096"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43200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75" name="図 74"/>
          <p:cNvPicPr>
            <a:picLocks noChangeAspect="1"/>
          </p:cNvPicPr>
          <p:nvPr/>
        </p:nvPicPr>
        <p:blipFill rotWithShape="1">
          <a:blip r:embed="rId4"/>
          <a:srcRect l="8892" t="29214" r="5142" b="13280"/>
          <a:stretch/>
        </p:blipFill>
        <p:spPr>
          <a:xfrm>
            <a:off x="995234" y="3133851"/>
            <a:ext cx="5143501" cy="1380023"/>
          </a:xfrm>
          <a:prstGeom prst="rect">
            <a:avLst/>
          </a:prstGeom>
        </p:spPr>
      </p:pic>
      <p:grpSp>
        <p:nvGrpSpPr>
          <p:cNvPr id="76" name="グループ化 75"/>
          <p:cNvGrpSpPr/>
          <p:nvPr/>
        </p:nvGrpSpPr>
        <p:grpSpPr>
          <a:xfrm>
            <a:off x="586545" y="4903228"/>
            <a:ext cx="2117982" cy="1703176"/>
            <a:chOff x="162811" y="3046328"/>
            <a:chExt cx="2117982" cy="1703176"/>
          </a:xfrm>
        </p:grpSpPr>
        <p:sp>
          <p:nvSpPr>
            <p:cNvPr id="77" name="正方形/長方形 76"/>
            <p:cNvSpPr/>
            <p:nvPr/>
          </p:nvSpPr>
          <p:spPr>
            <a:xfrm>
              <a:off x="1557831" y="4390054"/>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a:t>
              </a: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右中かっこ 77"/>
            <p:cNvSpPr/>
            <p:nvPr/>
          </p:nvSpPr>
          <p:spPr>
            <a:xfrm rot="5400000">
              <a:off x="1637580" y="2619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9" name="直線矢印コネクタ 78"/>
            <p:cNvCxnSpPr>
              <a:stCxn id="78" idx="1"/>
            </p:cNvCxnSpPr>
            <p:nvPr/>
          </p:nvCxnSpPr>
          <p:spPr>
            <a:xfrm>
              <a:off x="1745530" y="3262228"/>
              <a:ext cx="0" cy="733032"/>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正方形/長方形 79"/>
                <p:cNvSpPr/>
                <p:nvPr/>
              </p:nvSpPr>
              <p:spPr>
                <a:xfrm>
                  <a:off x="162811" y="3505975"/>
                  <a:ext cx="1469344" cy="399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22+</m:t>
                      </m:r>
                    </m:oMath>
                  </a14:m>
                  <a:r>
                    <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11+</m:t>
                      </m:r>
                    </m:oMath>
                  </a14:m>
                  <a:r>
                    <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26</m:t>
                      </m:r>
                    </m:oMath>
                  </a14:m>
                  <a:endParaRPr lang="en-US" altLang="ja-JP" sz="1600" i="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sz="1600" i="1" spc="-100">
                            <a:solidFill>
                              <a:schemeClr val="tx1"/>
                            </a:solidFill>
                            <a:latin typeface="Cambria Math"/>
                          </a:rPr>
                          <m:t>=20</m:t>
                        </m:r>
                      </m:oMath>
                    </m:oMathPara>
                  </a14:m>
                  <a:endPar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162811" y="3505975"/>
                  <a:ext cx="1469344" cy="399608"/>
                </a:xfrm>
                <a:prstGeom prst="rect">
                  <a:avLst/>
                </a:prstGeom>
                <a:blipFill rotWithShape="0">
                  <a:blip r:embed="rId5"/>
                  <a:stretch>
                    <a:fillRect l="-1660" t="-21538" r="-2490" b="-26154"/>
                  </a:stretch>
                </a:blipFill>
                <a:ln>
                  <a:noFill/>
                </a:ln>
              </p:spPr>
              <p:txBody>
                <a:bodyPr/>
                <a:lstStyle/>
                <a:p>
                  <a:r>
                    <a:rPr lang="ja-JP" altLang="en-US">
                      <a:noFill/>
                    </a:rPr>
                    <a:t> </a:t>
                  </a:r>
                </a:p>
              </p:txBody>
            </p:sp>
          </mc:Fallback>
        </mc:AlternateContent>
      </p:grpSp>
      <p:grpSp>
        <p:nvGrpSpPr>
          <p:cNvPr id="81" name="グループ化 80"/>
          <p:cNvGrpSpPr/>
          <p:nvPr/>
        </p:nvGrpSpPr>
        <p:grpSpPr>
          <a:xfrm>
            <a:off x="2007816" y="5030229"/>
            <a:ext cx="2353739" cy="1574455"/>
            <a:chOff x="1584081" y="3173328"/>
            <a:chExt cx="2353739" cy="1574455"/>
          </a:xfrm>
        </p:grpSpPr>
        <p:sp>
          <p:nvSpPr>
            <p:cNvPr id="82" name="正方形/長方形 81"/>
            <p:cNvSpPr/>
            <p:nvPr/>
          </p:nvSpPr>
          <p:spPr>
            <a:xfrm>
              <a:off x="1925255" y="4388333"/>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右中かっこ 82"/>
            <p:cNvSpPr/>
            <p:nvPr/>
          </p:nvSpPr>
          <p:spPr>
            <a:xfrm rot="5400000">
              <a:off x="2011394" y="2746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p:nvPr/>
          </p:nvCxnSpPr>
          <p:spPr>
            <a:xfrm>
              <a:off x="2119344" y="3338410"/>
              <a:ext cx="0" cy="656849"/>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正方形/長方形 84"/>
                <p:cNvSpPr/>
                <p:nvPr/>
              </p:nvSpPr>
              <p:spPr>
                <a:xfrm>
                  <a:off x="2126816" y="3532777"/>
                  <a:ext cx="1811004" cy="359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11+</m:t>
                      </m:r>
                    </m:oMath>
                  </a14:m>
                  <a:r>
                    <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26+</m:t>
                      </m:r>
                    </m:oMath>
                  </a14:m>
                  <a:r>
                    <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32</m:t>
                      </m:r>
                    </m:oMath>
                  </a14:m>
                  <a:endParaRPr lang="en-US" altLang="ja-JP" i="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i="1" spc="-100">
                            <a:solidFill>
                              <a:schemeClr val="tx1"/>
                            </a:solidFill>
                            <a:latin typeface="Cambria Math"/>
                          </a:rPr>
                          <m:t>=23</m:t>
                        </m:r>
                      </m:oMath>
                    </m:oMathPara>
                  </a14:m>
                  <a:endPar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5" name="正方形/長方形 84"/>
                <p:cNvSpPr>
                  <a:spLocks noRot="1" noChangeAspect="1" noMove="1" noResize="1" noEditPoints="1" noAdjustHandles="1" noChangeArrowheads="1" noChangeShapeType="1" noTextEdit="1"/>
                </p:cNvSpPr>
                <p:nvPr/>
              </p:nvSpPr>
              <p:spPr>
                <a:xfrm>
                  <a:off x="2126816" y="3532777"/>
                  <a:ext cx="1811004" cy="359450"/>
                </a:xfrm>
                <a:prstGeom prst="rect">
                  <a:avLst/>
                </a:prstGeom>
                <a:blipFill rotWithShape="0">
                  <a:blip r:embed="rId6"/>
                  <a:stretch>
                    <a:fillRect t="-42373" b="-45763"/>
                  </a:stretch>
                </a:blipFill>
                <a:ln>
                  <a:noFill/>
                </a:ln>
              </p:spPr>
              <p:txBody>
                <a:bodyPr/>
                <a:lstStyle/>
                <a:p>
                  <a:r>
                    <a:rPr lang="ja-JP" altLang="en-US">
                      <a:noFill/>
                    </a:rPr>
                    <a:t> </a:t>
                  </a:r>
                </a:p>
              </p:txBody>
            </p:sp>
          </mc:Fallback>
        </mc:AlternateContent>
      </p:grpSp>
      <p:grpSp>
        <p:nvGrpSpPr>
          <p:cNvPr id="89" name="グループ化 88"/>
          <p:cNvGrpSpPr/>
          <p:nvPr/>
        </p:nvGrpSpPr>
        <p:grpSpPr>
          <a:xfrm>
            <a:off x="8796020" y="4427043"/>
            <a:ext cx="1647258" cy="544980"/>
            <a:chOff x="6912543" y="3314836"/>
            <a:chExt cx="1172642" cy="387958"/>
          </a:xfrm>
        </p:grpSpPr>
        <mc:AlternateContent xmlns:mc="http://schemas.openxmlformats.org/markup-compatibility/2006" xmlns:a14="http://schemas.microsoft.com/office/drawing/2010/main">
          <mc:Choice Requires="a14">
            <p:sp>
              <p:nvSpPr>
                <p:cNvPr id="90" name="正方形/長方形 89"/>
                <p:cNvSpPr/>
                <p:nvPr/>
              </p:nvSpPr>
              <p:spPr>
                <a:xfrm>
                  <a:off x="6912543"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6912543" y="3314836"/>
                  <a:ext cx="387958" cy="387958"/>
                </a:xfrm>
                <a:prstGeom prst="rect">
                  <a:avLst/>
                </a:prstGeom>
                <a:blipFill rotWithShape="0">
                  <a:blip r:embed="rId7"/>
                  <a:stretch>
                    <a:fillRect l="-12903" r="-430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p:cNvSpPr/>
                <p:nvPr/>
              </p:nvSpPr>
              <p:spPr>
                <a:xfrm>
                  <a:off x="7304885"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7304885" y="3314836"/>
                  <a:ext cx="387958" cy="387958"/>
                </a:xfrm>
                <a:prstGeom prst="rect">
                  <a:avLst/>
                </a:prstGeom>
                <a:blipFill rotWithShape="0">
                  <a:blip r:embed="rId8"/>
                  <a:stretch>
                    <a:fillRect l="-12766" r="-319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p:cNvSpPr/>
                <p:nvPr/>
              </p:nvSpPr>
              <p:spPr>
                <a:xfrm>
                  <a:off x="7697227"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b="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697227" y="3314836"/>
                  <a:ext cx="387958" cy="387958"/>
                </a:xfrm>
                <a:prstGeom prst="rect">
                  <a:avLst/>
                </a:prstGeom>
                <a:blipFill rotWithShape="0">
                  <a:blip r:embed="rId9"/>
                  <a:stretch>
                    <a:fillRect l="-12903" r="-4301" b="-5376"/>
                  </a:stretch>
                </a:blipFill>
              </p:spPr>
              <p:txBody>
                <a:bodyPr/>
                <a:lstStyle/>
                <a:p>
                  <a:r>
                    <a:rPr lang="ja-JP" altLang="en-US">
                      <a:noFill/>
                    </a:rPr>
                    <a:t> </a:t>
                  </a:r>
                </a:p>
              </p:txBody>
            </p:sp>
          </mc:Fallback>
        </mc:AlternateContent>
      </p:grpSp>
      <p:sp>
        <p:nvSpPr>
          <p:cNvPr id="93" name="タイトル 1"/>
          <p:cNvSpPr txBox="1">
            <a:spLocks/>
          </p:cNvSpPr>
          <p:nvPr/>
        </p:nvSpPr>
        <p:spPr>
          <a:xfrm>
            <a:off x="8166686" y="5389678"/>
            <a:ext cx="3279673"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周囲３ピクセルの平均を</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取るフィルタ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正方形/長方形 3"/>
              <p:cNvSpPr/>
              <p:nvPr/>
            </p:nvSpPr>
            <p:spPr>
              <a:xfrm>
                <a:off x="9068510" y="3760138"/>
                <a:ext cx="10780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𝑘</m:t>
                          </m:r>
                        </m:e>
                      </m:d>
                      <m:r>
                        <a:rPr lang="en-US" altLang="ja-JP" sz="2800" i="1">
                          <a:latin typeface="Cambria Math"/>
                        </a:rPr>
                        <m:t> </m:t>
                      </m:r>
                    </m:oMath>
                  </m:oMathPara>
                </a14:m>
                <a:endParaRPr lang="ja-JP" altLang="en-US" sz="28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9068510" y="3760138"/>
                <a:ext cx="1078052" cy="523220"/>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5164942" y="3863240"/>
                <a:ext cx="9737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lang="ja-JP" altLang="en-US" sz="28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5164942" y="3863240"/>
                <a:ext cx="973793" cy="523220"/>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正方形/長方形 85"/>
              <p:cNvSpPr/>
              <p:nvPr/>
            </p:nvSpPr>
            <p:spPr>
              <a:xfrm>
                <a:off x="4881538" y="5679238"/>
                <a:ext cx="18302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e>
                      </m:d>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lang="ja-JP" altLang="en-US" sz="2800" dirty="0"/>
              </a:p>
            </p:txBody>
          </p:sp>
        </mc:Choice>
        <mc:Fallback xmlns="">
          <p:sp>
            <p:nvSpPr>
              <p:cNvPr id="86" name="正方形/長方形 85"/>
              <p:cNvSpPr>
                <a:spLocks noRot="1" noChangeAspect="1" noMove="1" noResize="1" noEditPoints="1" noAdjustHandles="1" noChangeArrowheads="1" noChangeShapeType="1" noTextEdit="1"/>
              </p:cNvSpPr>
              <p:nvPr/>
            </p:nvSpPr>
            <p:spPr>
              <a:xfrm>
                <a:off x="4881538" y="5679238"/>
                <a:ext cx="1830245" cy="523220"/>
              </a:xfrm>
              <a:prstGeom prst="rect">
                <a:avLst/>
              </a:prstGeom>
              <a:blipFill rotWithShape="0">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43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25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テキスト ボックス 38"/>
              <p:cNvSpPr txBox="1"/>
              <p:nvPr/>
            </p:nvSpPr>
            <p:spPr>
              <a:xfrm>
                <a:off x="698614" y="1678203"/>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678203"/>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580680"/>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580680"/>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6" name="正方形/長方形 5"/>
              <p:cNvSpPr/>
              <p:nvPr/>
            </p:nvSpPr>
            <p:spPr>
              <a:xfrm>
                <a:off x="362744" y="3082806"/>
                <a:ext cx="11244232" cy="3648243"/>
              </a:xfrm>
              <a:prstGeom prst="rect">
                <a:avLst/>
              </a:prstGeom>
            </p:spPr>
            <p:txBody>
              <a:bodyPr wrap="none">
                <a:spAutoFit/>
              </a:bodyPr>
              <a:lstStyle/>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を畳み込み積分（</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Convolution)</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と呼び，以下の性質が成り立つ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交換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oMath>
                </a14:m>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r>
                      <a:rPr lang="en-US" altLang="ja-JP" sz="2800" i="1" dirty="0">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𝑔</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結合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b="0" i="1" smtClean="0">
                        <a:latin typeface="Cambria Math" panose="02040503050406030204" pitchFamily="18" charset="0"/>
                      </a:rPr>
                      <m:t>∗</m:t>
                    </m:r>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h</m:t>
                        </m:r>
                      </m:e>
                    </m:d>
                  </m:oMath>
                </a14:m>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分配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i="1">
                        <a:latin typeface="Cambria Math" panose="02040503050406030204" pitchFamily="18" charset="0"/>
                      </a:rPr>
                      <m:t>∗</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h</m:t>
                        </m:r>
                      </m:e>
                    </m:d>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微分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𝑑</m:t>
                        </m:r>
                      </m:num>
                      <m:den>
                        <m:r>
                          <a:rPr lang="en-US" altLang="ja-JP" sz="2800" b="0" i="1" smtClean="0">
                            <a:latin typeface="Cambria Math" panose="02040503050406030204" pitchFamily="18" charset="0"/>
                          </a:rPr>
                          <m:t>𝑑𝑥</m:t>
                        </m:r>
                      </m:den>
                    </m:f>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𝑑𝑓</m:t>
                        </m:r>
                      </m:num>
                      <m:den>
                        <m:r>
                          <a:rPr lang="en-US" altLang="ja-JP" sz="2800" i="1">
                            <a:latin typeface="Cambria Math" panose="02040503050406030204" pitchFamily="18" charset="0"/>
                          </a:rPr>
                          <m:t>𝑑𝑥</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m:t>
                        </m:r>
                        <m:r>
                          <a:rPr lang="en-US" altLang="ja-JP" sz="2800" b="0" i="1" smtClean="0">
                            <a:latin typeface="Cambria Math" panose="02040503050406030204" pitchFamily="18" charset="0"/>
                          </a:rPr>
                          <m:t>𝑔</m:t>
                        </m:r>
                      </m:num>
                      <m:den>
                        <m:r>
                          <a:rPr lang="en-US" altLang="ja-JP" sz="2800" i="1">
                            <a:latin typeface="Cambria Math" panose="02040503050406030204" pitchFamily="18" charset="0"/>
                          </a:rPr>
                          <m:t>𝑑𝑥</m:t>
                        </m:r>
                      </m:den>
                    </m:f>
                  </m:oMath>
                </a14:m>
                <a:endPar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e>
                    </m:d>
                    <m:r>
                      <a:rPr lang="en-US" altLang="ja-JP" sz="2800" i="1">
                        <a:latin typeface="Cambria Math" panose="02040503050406030204" pitchFamily="18" charset="0"/>
                        <a:ea typeface="Cambria Math" panose="02040503050406030204" pitchFamily="18" charset="0"/>
                      </a:rPr>
                      <m:t>ℱ</m:t>
                    </m:r>
                    <m:d>
                      <m:dPr>
                        <m:ctrlPr>
                          <a:rPr lang="en-US" altLang="ja-JP" sz="2800" i="1">
                            <a:latin typeface="Cambria Math" panose="02040503050406030204" pitchFamily="18" charset="0"/>
                            <a:ea typeface="Cambria Math" panose="02040503050406030204" pitchFamily="18" charset="0"/>
                          </a:rPr>
                        </m:ctrlPr>
                      </m:dPr>
                      <m:e>
                        <m:r>
                          <a:rPr lang="en-US" altLang="ja-JP" sz="2800" b="0" i="1" smtClean="0">
                            <a:latin typeface="Cambria Math" panose="02040503050406030204" pitchFamily="18" charset="0"/>
                          </a:rPr>
                          <m:t>𝑔</m:t>
                        </m:r>
                      </m:e>
                    </m:d>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362744" y="3082806"/>
                <a:ext cx="11244232" cy="3648243"/>
              </a:xfrm>
              <a:prstGeom prst="rect">
                <a:avLst/>
              </a:prstGeom>
              <a:blipFill rotWithShape="0">
                <a:blip r:embed="rId4"/>
                <a:stretch>
                  <a:fillRect l="-1139" t="-1839" b="-4013"/>
                </a:stretch>
              </a:blipFill>
            </p:spPr>
            <p:txBody>
              <a:bodyPr/>
              <a:lstStyle/>
              <a:p>
                <a:r>
                  <a:rPr lang="ja-JP" altLang="en-US">
                    <a:noFill/>
                  </a:rPr>
                  <a:t> </a:t>
                </a:r>
              </a:p>
            </p:txBody>
          </p:sp>
        </mc:Fallback>
      </mc:AlternateContent>
      <p:sp>
        <p:nvSpPr>
          <p:cNvPr id="87" name="タイトル 1"/>
          <p:cNvSpPr>
            <a:spLocks noGrp="1"/>
          </p:cNvSpPr>
          <p:nvPr>
            <p:ph type="title"/>
          </p:nvPr>
        </p:nvSpPr>
        <p:spPr>
          <a:xfrm>
            <a:off x="698614" y="148518"/>
            <a:ext cx="11071390" cy="733270"/>
          </a:xfrm>
        </p:spPr>
        <p:txBody>
          <a:bodyPr/>
          <a:lstStyle/>
          <a:p>
            <a:r>
              <a:rPr kumimoji="1" lang="ja-JP" altLang="en-US" dirty="0" smtClean="0"/>
              <a:t>線形フィルタとは</a:t>
            </a:r>
            <a:r>
              <a:rPr lang="ja-JP" altLang="en-US" dirty="0" smtClean="0"/>
              <a:t>（</a:t>
            </a:r>
            <a:r>
              <a:rPr lang="en-US" altLang="ja-JP" dirty="0" smtClean="0"/>
              <a:t>convolution</a:t>
            </a:r>
            <a:r>
              <a:rPr kumimoji="1" lang="ja-JP" altLang="en-US" dirty="0" smtClean="0"/>
              <a:t>）</a:t>
            </a:r>
            <a:endParaRPr kumimoji="1" lang="ja-JP" altLang="en-US" dirty="0"/>
          </a:p>
        </p:txBody>
      </p:sp>
    </p:spTree>
    <p:extLst>
      <p:ext uri="{BB962C8B-B14F-4D97-AF65-F5344CB8AC3E}">
        <p14:creationId xmlns:p14="http://schemas.microsoft.com/office/powerpoint/2010/main" val="42369982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a:xfrm>
                <a:off x="545481" y="263526"/>
                <a:ext cx="11708780" cy="733270"/>
              </a:xfrm>
            </p:spPr>
            <p:txBody>
              <a:bodyPr>
                <a:normAutofit/>
              </a:bodyPr>
              <a:lstStyle/>
              <a:p>
                <a:r>
                  <a:rPr lang="ja-JP" altLang="en-US" sz="3600" dirty="0" smtClean="0"/>
                  <a:t>畳み込み積分のフーリエ変換</a:t>
                </a:r>
                <a:r>
                  <a:rPr lang="en-US" altLang="ja-JP" sz="3600" dirty="0" smtClean="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xfrm>
                <a:off x="545481" y="263526"/>
                <a:ext cx="11708780" cy="733270"/>
              </a:xfrm>
              <a:blipFill rotWithShape="0">
                <a:blip r:embed="rId3"/>
                <a:stretch>
                  <a:fillRect l="-1562" t="-6612" b="-23967"/>
                </a:stretch>
              </a:blipFill>
            </p:spPr>
            <p:txBody>
              <a:bodyPr/>
              <a:lstStyle/>
              <a:p>
                <a:r>
                  <a:rPr lang="ja-JP" altLang="en-US">
                    <a:noFill/>
                  </a:rPr>
                  <a:t> </a:t>
                </a:r>
              </a:p>
            </p:txBody>
          </p:sp>
        </mc:Fallback>
      </mc:AlternateContent>
      <p:pic>
        <p:nvPicPr>
          <p:cNvPr id="4" name="図 3"/>
          <p:cNvPicPr>
            <a:picLocks noChangeAspect="1"/>
          </p:cNvPicPr>
          <p:nvPr/>
        </p:nvPicPr>
        <p:blipFill rotWithShape="1">
          <a:blip r:embed="rId4"/>
          <a:srcRect t="6207" b="29818"/>
          <a:stretch/>
        </p:blipFill>
        <p:spPr>
          <a:xfrm>
            <a:off x="545481" y="1794036"/>
            <a:ext cx="5503507" cy="4912718"/>
          </a:xfrm>
          <a:prstGeom prst="rect">
            <a:avLst/>
          </a:prstGeom>
        </p:spPr>
      </p:pic>
      <p:pic>
        <p:nvPicPr>
          <p:cNvPr id="5" name="図 4"/>
          <p:cNvPicPr>
            <a:picLocks noChangeAspect="1"/>
          </p:cNvPicPr>
          <p:nvPr/>
        </p:nvPicPr>
        <p:blipFill rotWithShape="1">
          <a:blip r:embed="rId4"/>
          <a:srcRect t="69860"/>
          <a:stretch/>
        </p:blipFill>
        <p:spPr>
          <a:xfrm>
            <a:off x="6688492" y="1679736"/>
            <a:ext cx="5503508" cy="2314414"/>
          </a:xfrm>
          <a:prstGeom prst="rect">
            <a:avLst/>
          </a:prstGeom>
        </p:spPr>
      </p:pic>
    </p:spTree>
    <p:extLst>
      <p:ext uri="{BB962C8B-B14F-4D97-AF65-F5344CB8AC3E}">
        <p14:creationId xmlns:p14="http://schemas.microsoft.com/office/powerpoint/2010/main" val="3583245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normAutofit/>
              </a:bodyPr>
              <a:lstStyle/>
              <a:p>
                <a:r>
                  <a:rPr lang="ja-JP" altLang="en-US" sz="3600" dirty="0" smtClean="0"/>
                  <a:t>畳み込み積分のフーリエ変換</a:t>
                </a:r>
                <a:r>
                  <a:rPr lang="en-US" altLang="ja-JP" sz="3600" dirty="0" smtClean="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rotWithShape="0">
                <a:blip r:embed="rId2"/>
                <a:stretch>
                  <a:fillRect l="-1615" t="-6667" b="-25000"/>
                </a:stretch>
              </a:blipFill>
            </p:spPr>
            <p:txBody>
              <a:bodyPr/>
              <a:lstStyle/>
              <a:p>
                <a:r>
                  <a:rPr lang="ja-JP" altLang="en-US">
                    <a:noFill/>
                  </a:rPr>
                  <a:t> </a:t>
                </a:r>
              </a:p>
            </p:txBody>
          </p:sp>
        </mc:Fallback>
      </mc:AlternateContent>
      <p:pic>
        <p:nvPicPr>
          <p:cNvPr id="11" name="図 10"/>
          <p:cNvPicPr>
            <a:picLocks noChangeAspect="1"/>
          </p:cNvPicPr>
          <p:nvPr/>
        </p:nvPicPr>
        <p:blipFill>
          <a:blip r:embed="rId3"/>
          <a:stretch>
            <a:fillRect/>
          </a:stretch>
        </p:blipFill>
        <p:spPr>
          <a:xfrm>
            <a:off x="1011495" y="1670825"/>
            <a:ext cx="1935163" cy="1940196"/>
          </a:xfrm>
          <a:prstGeom prst="rect">
            <a:avLst/>
          </a:prstGeom>
        </p:spPr>
      </p:pic>
      <p:sp>
        <p:nvSpPr>
          <p:cNvPr id="12" name="テキスト ボックス 11"/>
          <p:cNvSpPr txBox="1"/>
          <p:nvPr/>
        </p:nvSpPr>
        <p:spPr>
          <a:xfrm>
            <a:off x="2918616" y="2387292"/>
            <a:ext cx="490840" cy="830997"/>
          </a:xfrm>
          <a:prstGeom prst="rect">
            <a:avLst/>
          </a:prstGeom>
          <a:noFill/>
        </p:spPr>
        <p:txBody>
          <a:bodyPr wrap="none" rtlCol="0">
            <a:spAutoFit/>
          </a:bodyPr>
          <a:lstStyle/>
          <a:p>
            <a:r>
              <a:rPr kumimoji="1" lang="en-US" altLang="ja-JP" sz="4800" b="1" dirty="0" smtClean="0"/>
              <a:t>*</a:t>
            </a:r>
            <a:endParaRPr kumimoji="1" lang="ja-JP" altLang="en-US" sz="4800" b="1" dirty="0"/>
          </a:p>
        </p:txBody>
      </p:sp>
      <p:sp>
        <p:nvSpPr>
          <p:cNvPr id="13" name="右矢印 12"/>
          <p:cNvSpPr/>
          <p:nvPr/>
        </p:nvSpPr>
        <p:spPr>
          <a:xfrm>
            <a:off x="4994424" y="2243350"/>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4"/>
          <a:stretch>
            <a:fillRect/>
          </a:stretch>
        </p:blipFill>
        <p:spPr>
          <a:xfrm>
            <a:off x="8313551" y="1670825"/>
            <a:ext cx="1940196" cy="1940196"/>
          </a:xfrm>
          <a:prstGeom prst="rect">
            <a:avLst/>
          </a:prstGeom>
        </p:spPr>
      </p:pic>
      <p:pic>
        <p:nvPicPr>
          <p:cNvPr id="15" name="図 14"/>
          <p:cNvPicPr>
            <a:picLocks noChangeAspect="1"/>
          </p:cNvPicPr>
          <p:nvPr/>
        </p:nvPicPr>
        <p:blipFill>
          <a:blip r:embed="rId5"/>
          <a:stretch>
            <a:fillRect/>
          </a:stretch>
        </p:blipFill>
        <p:spPr>
          <a:xfrm>
            <a:off x="3409456" y="2149667"/>
            <a:ext cx="1068622" cy="1068622"/>
          </a:xfrm>
          <a:prstGeom prst="rect">
            <a:avLst/>
          </a:prstGeom>
        </p:spPr>
      </p:pic>
      <p:sp>
        <p:nvSpPr>
          <p:cNvPr id="16" name="テキスト ボックス 15"/>
          <p:cNvSpPr txBox="1"/>
          <p:nvPr/>
        </p:nvSpPr>
        <p:spPr>
          <a:xfrm>
            <a:off x="3574916" y="3087801"/>
            <a:ext cx="737702" cy="523220"/>
          </a:xfrm>
          <a:prstGeom prst="rect">
            <a:avLst/>
          </a:prstGeom>
          <a:noFill/>
        </p:spPr>
        <p:txBody>
          <a:bodyPr wrap="none" rtlCol="0">
            <a:spAutoFit/>
          </a:bodyPr>
          <a:lstStyle/>
          <a:p>
            <a:r>
              <a:rPr kumimoji="1" lang="en-US" altLang="ja-JP" sz="2800" i="1" dirty="0" smtClean="0"/>
              <a:t>σ</a:t>
            </a:r>
            <a:r>
              <a:rPr kumimoji="1" lang="en-US" altLang="ja-JP" sz="2800" dirty="0" smtClean="0"/>
              <a:t>=6</a:t>
            </a:r>
            <a:endParaRPr kumimoji="1" lang="ja-JP" altLang="en-US" sz="2800" dirty="0"/>
          </a:p>
        </p:txBody>
      </p:sp>
      <mc:AlternateContent xmlns:mc="http://schemas.openxmlformats.org/markup-compatibility/2006" xmlns:a14="http://schemas.microsoft.com/office/drawing/2010/main">
        <mc:Choice Requires="a14">
          <p:sp>
            <p:nvSpPr>
              <p:cNvPr id="17" name="正方形/長方形 16"/>
              <p:cNvSpPr/>
              <p:nvPr/>
            </p:nvSpPr>
            <p:spPr>
              <a:xfrm>
                <a:off x="1741445" y="1096512"/>
                <a:ext cx="55566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𝑓</m:t>
                      </m:r>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741445" y="1096512"/>
                <a:ext cx="555665" cy="64633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734242" y="1096512"/>
                <a:ext cx="57887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𝑔</m:t>
                      </m:r>
                    </m:oMath>
                  </m:oMathPara>
                </a14:m>
                <a:endParaRPr lang="ja-JP" altLang="en-US" sz="36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734242" y="1096512"/>
                <a:ext cx="578876" cy="646331"/>
              </a:xfrm>
              <a:prstGeom prst="rect">
                <a:avLst/>
              </a:prstGeom>
              <a:blipFill rotWithShape="0">
                <a:blip r:embed="rId7"/>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8"/>
          <a:stretch>
            <a:fillRect/>
          </a:stretch>
        </p:blipFill>
        <p:spPr>
          <a:xfrm>
            <a:off x="1011495" y="4879116"/>
            <a:ext cx="1935163" cy="1932644"/>
          </a:xfrm>
          <a:prstGeom prst="rect">
            <a:avLst/>
          </a:prstGeom>
        </p:spPr>
      </p:pic>
      <p:sp>
        <p:nvSpPr>
          <p:cNvPr id="20" name="テキスト ボックス 19"/>
          <p:cNvSpPr txBox="1"/>
          <p:nvPr/>
        </p:nvSpPr>
        <p:spPr>
          <a:xfrm>
            <a:off x="2918616" y="5553050"/>
            <a:ext cx="596638" cy="584775"/>
          </a:xfrm>
          <a:prstGeom prst="rect">
            <a:avLst/>
          </a:prstGeom>
          <a:noFill/>
        </p:spPr>
        <p:txBody>
          <a:bodyPr wrap="none" rtlCol="0">
            <a:spAutoFit/>
          </a:bodyPr>
          <a:lstStyle/>
          <a:p>
            <a:r>
              <a:rPr lang="en-US" altLang="ja-JP" sz="3200" b="1" dirty="0"/>
              <a:t>×</a:t>
            </a:r>
            <a:endParaRPr kumimoji="1" lang="ja-JP" altLang="en-US" sz="4800" b="1" dirty="0"/>
          </a:p>
        </p:txBody>
      </p:sp>
      <p:sp>
        <p:nvSpPr>
          <p:cNvPr id="21" name="テキスト ボックス 20"/>
          <p:cNvSpPr txBox="1"/>
          <p:nvPr/>
        </p:nvSpPr>
        <p:spPr>
          <a:xfrm>
            <a:off x="3418172" y="6318161"/>
            <a:ext cx="1059906" cy="523220"/>
          </a:xfrm>
          <a:prstGeom prst="rect">
            <a:avLst/>
          </a:prstGeom>
          <a:noFill/>
        </p:spPr>
        <p:txBody>
          <a:bodyPr wrap="none" rtlCol="0">
            <a:spAutoFit/>
          </a:bodyPr>
          <a:lstStyle/>
          <a:p>
            <a:r>
              <a:rPr kumimoji="1" lang="en-US" altLang="ja-JP" sz="2800" i="1" dirty="0" smtClean="0"/>
              <a:t>σ</a:t>
            </a:r>
            <a:r>
              <a:rPr kumimoji="1" lang="en-US" altLang="ja-JP" sz="2800" dirty="0" smtClean="0"/>
              <a:t>=1/6</a:t>
            </a:r>
            <a:endParaRPr kumimoji="1" lang="ja-JP" altLang="en-US" sz="2800" dirty="0"/>
          </a:p>
        </p:txBody>
      </p:sp>
      <p:pic>
        <p:nvPicPr>
          <p:cNvPr id="22" name="図 21"/>
          <p:cNvPicPr>
            <a:picLocks noChangeAspect="1"/>
          </p:cNvPicPr>
          <p:nvPr/>
        </p:nvPicPr>
        <p:blipFill>
          <a:blip r:embed="rId9"/>
          <a:stretch>
            <a:fillRect/>
          </a:stretch>
        </p:blipFill>
        <p:spPr>
          <a:xfrm>
            <a:off x="3409457" y="5308623"/>
            <a:ext cx="1068622" cy="1073627"/>
          </a:xfrm>
          <a:prstGeom prst="rect">
            <a:avLst/>
          </a:prstGeom>
        </p:spPr>
      </p:pic>
      <mc:AlternateContent xmlns:mc="http://schemas.openxmlformats.org/markup-compatibility/2006" xmlns:a14="http://schemas.microsoft.com/office/drawing/2010/main">
        <mc:Choice Requires="a14">
          <p:sp>
            <p:nvSpPr>
              <p:cNvPr id="23" name="正方形/長方形 22"/>
              <p:cNvSpPr/>
              <p:nvPr/>
            </p:nvSpPr>
            <p:spPr>
              <a:xfrm>
                <a:off x="1336909" y="4269560"/>
                <a:ext cx="127906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oMath>
                  </m:oMathPara>
                </a14:m>
                <a:endParaRPr lang="ja-JP" altLang="en-US" sz="36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336909" y="4269560"/>
                <a:ext cx="1279068" cy="64633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3311671" y="4269560"/>
                <a:ext cx="130228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m:oMathPara>
                </a14:m>
                <a:endParaRPr lang="ja-JP" altLang="en-US" sz="36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311671" y="4269560"/>
                <a:ext cx="1302280" cy="646331"/>
              </a:xfrm>
              <a:prstGeom prst="rect">
                <a:avLst/>
              </a:prstGeom>
              <a:blipFill rotWithShape="0">
                <a:blip r:embed="rId11"/>
                <a:stretch>
                  <a:fillRect/>
                </a:stretch>
              </a:blipFill>
            </p:spPr>
            <p:txBody>
              <a:bodyPr/>
              <a:lstStyle/>
              <a:p>
                <a:r>
                  <a:rPr lang="ja-JP" altLang="en-US">
                    <a:noFill/>
                  </a:rPr>
                  <a:t> </a:t>
                </a:r>
              </a:p>
            </p:txBody>
          </p:sp>
        </mc:Fallback>
      </mc:AlternateContent>
      <p:sp>
        <p:nvSpPr>
          <p:cNvPr id="25" name="右矢印 24"/>
          <p:cNvSpPr/>
          <p:nvPr/>
        </p:nvSpPr>
        <p:spPr>
          <a:xfrm rot="5400000">
            <a:off x="2779874" y="3387230"/>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a:blip r:embed="rId8"/>
          <a:stretch>
            <a:fillRect/>
          </a:stretch>
        </p:blipFill>
        <p:spPr>
          <a:xfrm>
            <a:off x="8318584" y="4879116"/>
            <a:ext cx="1935163" cy="1932644"/>
          </a:xfrm>
          <a:prstGeom prst="rect">
            <a:avLst/>
          </a:prstGeom>
        </p:spPr>
      </p:pic>
      <p:sp>
        <p:nvSpPr>
          <p:cNvPr id="27" name="右矢印 26"/>
          <p:cNvSpPr/>
          <p:nvPr/>
        </p:nvSpPr>
        <p:spPr>
          <a:xfrm rot="16200000">
            <a:off x="9049996" y="3570625"/>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7631746" y="3946394"/>
                <a:ext cx="110261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3600" b="0" i="1" smtClean="0">
                              <a:latin typeface="Cambria Math" panose="02040503050406030204" pitchFamily="18" charset="0"/>
                              <a:ea typeface="Cambria Math" panose="02040503050406030204" pitchFamily="18" charset="0"/>
                            </a:rPr>
                          </m:ctrlPr>
                        </m:sSupPr>
                        <m:e>
                          <m:r>
                            <a:rPr lang="en-US" altLang="ja-JP" sz="3600" i="1" smtClean="0">
                              <a:latin typeface="Cambria Math" panose="02040503050406030204" pitchFamily="18" charset="0"/>
                              <a:ea typeface="Cambria Math" panose="02040503050406030204" pitchFamily="18" charset="0"/>
                            </a:rPr>
                            <m:t>ℱ</m:t>
                          </m:r>
                        </m:e>
                        <m:sup>
                          <m:r>
                            <a:rPr lang="en-US" altLang="ja-JP" sz="3600" b="0" i="1" smtClean="0">
                              <a:latin typeface="Cambria Math" panose="02040503050406030204" pitchFamily="18" charset="0"/>
                              <a:ea typeface="Cambria Math" panose="02040503050406030204" pitchFamily="18" charset="0"/>
                            </a:rPr>
                            <m:t>−1</m:t>
                          </m:r>
                        </m:sup>
                      </m:sSup>
                    </m:oMath>
                  </m:oMathPara>
                </a14:m>
                <a:endParaRPr lang="ja-JP" altLang="en-US" sz="36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7631746" y="3946394"/>
                <a:ext cx="1102610" cy="646331"/>
              </a:xfrm>
              <a:prstGeom prst="rect">
                <a:avLst/>
              </a:prstGeom>
              <a:blipFill rotWithShape="0">
                <a:blip r:embed="rId12"/>
                <a:stretch>
                  <a:fillRect/>
                </a:stretch>
              </a:blipFill>
            </p:spPr>
            <p:txBody>
              <a:bodyPr/>
              <a:lstStyle/>
              <a:p>
                <a:r>
                  <a:rPr lang="ja-JP" altLang="en-US">
                    <a:noFill/>
                  </a:rPr>
                  <a:t> </a:t>
                </a:r>
              </a:p>
            </p:txBody>
          </p:sp>
        </mc:Fallback>
      </mc:AlternateContent>
      <p:sp>
        <p:nvSpPr>
          <p:cNvPr id="32" name="右矢印 31"/>
          <p:cNvSpPr/>
          <p:nvPr/>
        </p:nvSpPr>
        <p:spPr>
          <a:xfrm>
            <a:off x="4994424" y="5444426"/>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8313551" y="4879116"/>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rot="16200000">
            <a:off x="8946682"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rot="16200000">
            <a:off x="7680419"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8313550"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rot="16200000">
            <a:off x="8946681"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rot="16200000">
            <a:off x="7680418"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8313551"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rot="16200000">
            <a:off x="8946682"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6200000">
            <a:off x="7688669"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8897561" y="5433741"/>
            <a:ext cx="805831" cy="805831"/>
          </a:xfrm>
          <a:prstGeom prst="ellipse">
            <a:avLst/>
          </a:prstGeom>
          <a:gradFill flip="none" rotWithShape="1">
            <a:gsLst>
              <a:gs pos="35000">
                <a:schemeClr val="tx1"/>
              </a:gs>
              <a:gs pos="0">
                <a:schemeClr val="bg1">
                  <a:alpha val="0"/>
                </a:schemeClr>
              </a:gs>
            </a:gsLst>
            <a:path path="circle">
              <a:fillToRect l="50000" t="50000" r="50000" b="50000"/>
            </a:path>
            <a:tileRect/>
          </a:gradFill>
          <a:ln w="422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8313551" y="613782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16572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3366" y="2746299"/>
            <a:ext cx="4414663" cy="3310998"/>
          </a:xfrm>
        </p:spPr>
      </p:pic>
      <p:sp>
        <p:nvSpPr>
          <p:cNvPr id="2" name="タイトル 1"/>
          <p:cNvSpPr>
            <a:spLocks noGrp="1"/>
          </p:cNvSpPr>
          <p:nvPr>
            <p:ph type="title"/>
          </p:nvPr>
        </p:nvSpPr>
        <p:spPr>
          <a:xfrm>
            <a:off x="1377641" y="365126"/>
            <a:ext cx="9436719" cy="733270"/>
          </a:xfrm>
        </p:spPr>
        <p:txBody>
          <a:bodyPr>
            <a:normAutofit/>
          </a:bodyPr>
          <a:lstStyle/>
          <a:p>
            <a:pPr algn="ctr"/>
            <a:r>
              <a:rPr lang="ja-JP" altLang="en-US" sz="3600" dirty="0" smtClean="0"/>
              <a:t>ガウシアンフィルタ</a:t>
            </a:r>
            <a:r>
              <a:rPr lang="ja-JP" altLang="en-US" sz="3600" dirty="0"/>
              <a:t>とは</a:t>
            </a:r>
            <a:endParaRPr kumimoji="1" lang="ja-JP" altLang="en-US" sz="3600" dirty="0"/>
          </a:p>
        </p:txBody>
      </p:sp>
      <mc:AlternateContent xmlns:mc="http://schemas.openxmlformats.org/markup-compatibility/2006" xmlns:a14="http://schemas.microsoft.com/office/drawing/2010/main">
        <mc:Choice Requires="a14">
          <p:sp>
            <p:nvSpPr>
              <p:cNvPr id="5" name="正方形/長方形 4"/>
              <p:cNvSpPr/>
              <p:nvPr/>
            </p:nvSpPr>
            <p:spPr>
              <a:xfrm>
                <a:off x="1962650" y="585787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962650" y="5857876"/>
                <a:ext cx="3185616" cy="914802"/>
              </a:xfrm>
              <a:prstGeom prst="rect">
                <a:avLst/>
              </a:prstGeom>
              <a:blipFill rotWithShape="0">
                <a:blip r:embed="rId3"/>
                <a:stretch>
                  <a:fillRect/>
                </a:stretch>
              </a:blipFill>
            </p:spPr>
            <p:txBody>
              <a:bodyPr/>
              <a:lstStyle/>
              <a:p>
                <a:r>
                  <a:rPr lang="ja-JP" altLang="en-US">
                    <a:noFill/>
                  </a:rPr>
                  <a:t> </a:t>
                </a:r>
              </a:p>
            </p:txBody>
          </p:sp>
        </mc:Fallback>
      </mc:AlternateContent>
      <p:pic>
        <p:nvPicPr>
          <p:cNvPr id="6" name="図 5"/>
          <p:cNvPicPr>
            <a:picLocks noChangeAspect="1"/>
          </p:cNvPicPr>
          <p:nvPr/>
        </p:nvPicPr>
        <p:blipFill>
          <a:blip r:embed="rId4"/>
          <a:stretch>
            <a:fillRect/>
          </a:stretch>
        </p:blipFill>
        <p:spPr>
          <a:xfrm>
            <a:off x="6924959" y="3003916"/>
            <a:ext cx="4108760" cy="2853960"/>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7128736" y="585787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128736" y="5857876"/>
                <a:ext cx="3701206" cy="8456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654816" y="3005592"/>
                <a:ext cx="848694" cy="1077218"/>
              </a:xfrm>
              <a:prstGeom prst="rect">
                <a:avLst/>
              </a:prstGeom>
            </p:spPr>
            <p:txBody>
              <a:bodyPr wrap="none">
                <a:spAutoFit/>
              </a:bodyPr>
              <a:lstStyle/>
              <a:p>
                <a:r>
                  <a:rPr lang="en-US" altLang="ja-JP" sz="3200" dirty="0" smtClean="0">
                    <a:latin typeface="Cambria Math" panose="02040503050406030204" pitchFamily="18" charset="0"/>
                  </a:rPr>
                  <a:t>1D</a:t>
                </a:r>
              </a:p>
              <a:p>
                <a14:m>
                  <m:oMath xmlns:m="http://schemas.openxmlformats.org/officeDocument/2006/math">
                    <m:r>
                      <a:rPr lang="en-US" altLang="ja-JP" sz="3200" i="1">
                        <a:latin typeface="Cambria Math" panose="02040503050406030204" pitchFamily="18" charset="0"/>
                      </a:rPr>
                      <m:t>𝜎</m:t>
                    </m:r>
                  </m:oMath>
                </a14:m>
                <a:r>
                  <a:rPr lang="en-US" altLang="ja-JP" sz="3200" dirty="0" smtClean="0"/>
                  <a:t>=1</a:t>
                </a:r>
                <a:endParaRPr lang="ja-JP" altLang="en-US" sz="32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654816" y="3005592"/>
                <a:ext cx="848694" cy="1077218"/>
              </a:xfrm>
              <a:prstGeom prst="rect">
                <a:avLst/>
              </a:prstGeom>
              <a:blipFill rotWithShape="0">
                <a:blip r:embed="rId6"/>
                <a:stretch>
                  <a:fillRect l="-18705" t="-7345" r="-17266" b="-180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10185025" y="3005592"/>
                <a:ext cx="848694" cy="1077218"/>
              </a:xfrm>
              <a:prstGeom prst="rect">
                <a:avLst/>
              </a:prstGeom>
            </p:spPr>
            <p:txBody>
              <a:bodyPr wrap="none">
                <a:spAutoFit/>
              </a:bodyPr>
              <a:lstStyle/>
              <a:p>
                <a:r>
                  <a:rPr lang="en-US" altLang="ja-JP" sz="3200" dirty="0" smtClean="0">
                    <a:latin typeface="Cambria Math" panose="02040503050406030204" pitchFamily="18" charset="0"/>
                  </a:rPr>
                  <a:t>2D</a:t>
                </a:r>
              </a:p>
              <a:p>
                <a14:m>
                  <m:oMath xmlns:m="http://schemas.openxmlformats.org/officeDocument/2006/math">
                    <m:r>
                      <a:rPr lang="en-US" altLang="ja-JP" sz="3200" i="1">
                        <a:latin typeface="Cambria Math" panose="02040503050406030204" pitchFamily="18" charset="0"/>
                      </a:rPr>
                      <m:t>𝜎</m:t>
                    </m:r>
                  </m:oMath>
                </a14:m>
                <a:r>
                  <a:rPr lang="en-US" altLang="ja-JP" sz="3200" dirty="0" smtClean="0"/>
                  <a:t>=1</a:t>
                </a:r>
                <a:endParaRPr lang="ja-JP" altLang="en-US" sz="32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0185025" y="3005592"/>
                <a:ext cx="848694" cy="1077218"/>
              </a:xfrm>
              <a:prstGeom prst="rect">
                <a:avLst/>
              </a:prstGeom>
              <a:blipFill rotWithShape="0">
                <a:blip r:embed="rId7"/>
                <a:stretch>
                  <a:fillRect l="-18705" t="-7345" r="-17266" b="-18079"/>
                </a:stretch>
              </a:blipFill>
            </p:spPr>
            <p:txBody>
              <a:bodyPr/>
              <a:lstStyle/>
              <a:p>
                <a:r>
                  <a:rPr lang="ja-JP" altLang="en-US">
                    <a:noFill/>
                  </a:rPr>
                  <a:t> </a:t>
                </a:r>
              </a:p>
            </p:txBody>
          </p:sp>
        </mc:Fallback>
      </mc:AlternateContent>
      <p:sp>
        <p:nvSpPr>
          <p:cNvPr id="10" name="正方形/長方形 9"/>
          <p:cNvSpPr/>
          <p:nvPr/>
        </p:nvSpPr>
        <p:spPr>
          <a:xfrm>
            <a:off x="1754036" y="1316705"/>
            <a:ext cx="7263527"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ガウス関数により畳み込むフィルタのこと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画像を平滑化する効果がある（ローパスフィルタ）</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画像処理において様々な場面で活躍する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8408770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9009</TotalTime>
  <Words>2117</Words>
  <Application>Microsoft Office PowerPoint</Application>
  <PresentationFormat>ワイド画面</PresentationFormat>
  <Paragraphs>484</Paragraphs>
  <Slides>35</Slides>
  <Notes>13</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35</vt:i4>
      </vt:variant>
    </vt:vector>
  </HeadingPairs>
  <TitlesOfParts>
    <vt:vector size="45" baseType="lpstr">
      <vt:lpstr>Arial Unicode MS</vt:lpstr>
      <vt:lpstr>MingLiU_HKSCS</vt:lpstr>
      <vt:lpstr>ＭＳ Ｐゴシック</vt:lpstr>
      <vt:lpstr>メイリオ</vt:lpstr>
      <vt:lpstr>Arial</vt:lpstr>
      <vt:lpstr>Calibri</vt:lpstr>
      <vt:lpstr>Cambria Math</vt:lpstr>
      <vt:lpstr>Times New Roman</vt:lpstr>
      <vt:lpstr>Wingdings</vt:lpstr>
      <vt:lpstr>Office テーマ</vt:lpstr>
      <vt:lpstr>デジタルメディア処理2</vt:lpstr>
      <vt:lpstr>デジタルメディア処理２、2017（前期）</vt:lpstr>
      <vt:lpstr>特徴点検出</vt:lpstr>
      <vt:lpstr>ガウシアンフィルタの性質</vt:lpstr>
      <vt:lpstr>線形フィルタとは（convolution）</vt:lpstr>
      <vt:lpstr>線形フィルタとは（convolution）</vt:lpstr>
      <vt:lpstr>畳み込み積分のフーリエ変換: F(f∗g)=F(f)F(g)</vt:lpstr>
      <vt:lpstr>畳み込み積分のフーリエ変換: F(f∗g)=F(f)F(g)</vt:lpstr>
      <vt:lpstr>ガウシアンフィルタとは</vt:lpstr>
      <vt:lpstr>ガウシアンのフーリエ変換はガウシアン</vt:lpstr>
      <vt:lpstr>PowerPoint プレゼンテーション</vt:lpstr>
      <vt:lpstr>スケールスペース</vt:lpstr>
      <vt:lpstr>DoG : Difference of Gaussian</vt:lpstr>
      <vt:lpstr>DoG : Difference of Gaussian</vt:lpstr>
      <vt:lpstr>まとめ: ガウシアンフィルタとその応用</vt:lpstr>
      <vt:lpstr>特徴抽出とマッチング</vt:lpstr>
      <vt:lpstr>SIFT特徴 Scale Invariant Feature Transform </vt:lpstr>
      <vt:lpstr>特徴ベクトルとか言われてもしっくりこないという人のために…</vt:lpstr>
      <vt:lpstr>SIFT特徴</vt:lpstr>
      <vt:lpstr>SIFT特徴点の例（教科書図11.19）</vt:lpstr>
      <vt:lpstr>PowerPoint プレゼンテーション</vt:lpstr>
      <vt:lpstr>SIFT特徴（実装）</vt:lpstr>
      <vt:lpstr>まとめ: SIFT特徴</vt:lpstr>
      <vt:lpstr>Hough変換</vt:lpstr>
      <vt:lpstr>Hough変換とは</vt:lpstr>
      <vt:lpstr>xy空間とab空間 </vt:lpstr>
      <vt:lpstr>xy空間とab空間 </vt:lpstr>
      <vt:lpstr>xy空間とab空間 </vt:lpstr>
      <vt:lpstr>xy空間とab空間 </vt:lpstr>
      <vt:lpstr>Hough変換</vt:lpstr>
      <vt:lpstr>PowerPoint プレゼンテーション</vt:lpstr>
      <vt:lpstr>PowerPoint プレゼンテーション</vt:lpstr>
      <vt:lpstr>Hough変換</vt:lpstr>
      <vt:lpstr>Hough変換で円を検出する</vt:lpstr>
      <vt:lpstr>まとめ : Hough変換</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274</cp:revision>
  <dcterms:created xsi:type="dcterms:W3CDTF">2017-01-19T02:23:36Z</dcterms:created>
  <dcterms:modified xsi:type="dcterms:W3CDTF">2017-05-11T12:50:32Z</dcterms:modified>
</cp:coreProperties>
</file>